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x="18288000" cy="10287000"/>
  <p:notesSz cx="6858000" cy="9144000"/>
  <p:embeddedFontLst>
    <p:embeddedFont>
      <p:font typeface="Open Sans" charset="1" panose="020B0606030504020204"/>
      <p:regular r:id="rId47"/>
    </p:embeddedFont>
    <p:embeddedFont>
      <p:font typeface="Open Sans Bold" charset="1" panose="020B0806030504020204"/>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fonts/font47.fntdata" Type="http://schemas.openxmlformats.org/officeDocument/2006/relationships/font"/><Relationship Id="rId48" Target="fonts/font48.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https://unyflex.com.br/professores/cursos/2028" TargetMode="External" Type="http://schemas.openxmlformats.org/officeDocument/2006/relationships/hyperlink"/><Relationship Id="rId4" Target="https://unyflex.com.br/professores/cursos/2028" TargetMode="External" Type="http://schemas.openxmlformats.org/officeDocument/2006/relationships/hyperlink"/><Relationship Id="rId5" Target="https://unyflex.com.br/professores/cursos/2028" TargetMode="External" Type="http://schemas.openxmlformats.org/officeDocument/2006/relationships/hyperlink"/></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3309415" y="4289425"/>
            <a:ext cx="9353431" cy="1898650"/>
          </a:xfrm>
          <a:prstGeom prst="rect">
            <a:avLst/>
          </a:prstGeom>
        </p:spPr>
        <p:txBody>
          <a:bodyPr anchor="t" rtlCol="false" tIns="0" lIns="0" bIns="0" rIns="0">
            <a:spAutoFit/>
          </a:bodyPr>
          <a:lstStyle/>
          <a:p>
            <a:pPr algn="ctr">
              <a:lnSpc>
                <a:spcPts val="7699"/>
              </a:lnSpc>
              <a:spcBef>
                <a:spcPct val="0"/>
              </a:spcBef>
            </a:pPr>
            <a:r>
              <a:rPr lang="en-US" sz="5499">
                <a:solidFill>
                  <a:srgbClr val="FFFFFF"/>
                </a:solidFill>
                <a:latin typeface="Open Sans"/>
                <a:ea typeface="Open Sans"/>
                <a:cs typeface="Open Sans"/>
                <a:sym typeface="Open Sans"/>
                <a:hlinkClick r:id="rId3" tooltip="https://unyflex.com.br/professores/cursos/2028"/>
              </a:rPr>
              <a:t>S</a:t>
            </a:r>
            <a:r>
              <a:rPr lang="en-US" sz="5499">
                <a:solidFill>
                  <a:srgbClr val="FFFFFF"/>
                </a:solidFill>
                <a:latin typeface="Open Sans"/>
                <a:ea typeface="Open Sans"/>
                <a:cs typeface="Open Sans"/>
                <a:sym typeface="Open Sans"/>
                <a:hlinkClick r:id="rId4" tooltip="https://unyflex.com.br/professores/cursos/2028"/>
              </a:rPr>
              <a:t>ervidores Públicos: </a:t>
            </a:r>
          </a:p>
          <a:p>
            <a:pPr algn="ctr">
              <a:lnSpc>
                <a:spcPts val="7699"/>
              </a:lnSpc>
              <a:spcBef>
                <a:spcPct val="0"/>
              </a:spcBef>
            </a:pPr>
            <a:r>
              <a:rPr lang="en-US" sz="5499">
                <a:solidFill>
                  <a:srgbClr val="FFFFFF"/>
                </a:solidFill>
                <a:latin typeface="Open Sans"/>
                <a:ea typeface="Open Sans"/>
                <a:cs typeface="Open Sans"/>
                <a:sym typeface="Open Sans"/>
                <a:hlinkClick r:id="rId5" tooltip="https://unyflex.com.br/professores/cursos/2028"/>
              </a:rPr>
              <a:t>Conceituação e Regramento </a:t>
            </a:r>
          </a:p>
        </p:txBody>
      </p:sp>
      <p:sp>
        <p:nvSpPr>
          <p:cNvPr name="TextBox 4" id="4"/>
          <p:cNvSpPr txBox="true"/>
          <p:nvPr/>
        </p:nvSpPr>
        <p:spPr>
          <a:xfrm rot="0">
            <a:off x="2911277" y="1674117"/>
            <a:ext cx="9463207" cy="1898650"/>
          </a:xfrm>
          <a:prstGeom prst="rect">
            <a:avLst/>
          </a:prstGeom>
        </p:spPr>
        <p:txBody>
          <a:bodyPr anchor="t" rtlCol="false" tIns="0" lIns="0" bIns="0" rIns="0">
            <a:spAutoFit/>
          </a:bodyPr>
          <a:lstStyle/>
          <a:p>
            <a:pPr algn="ctr">
              <a:lnSpc>
                <a:spcPts val="7699"/>
              </a:lnSpc>
              <a:spcBef>
                <a:spcPct val="0"/>
              </a:spcBef>
            </a:pPr>
            <a:r>
              <a:rPr lang="en-US" b="true" sz="5499">
                <a:solidFill>
                  <a:srgbClr val="FFFFFF"/>
                </a:solidFill>
                <a:latin typeface="Open Sans Bold"/>
                <a:ea typeface="Open Sans Bold"/>
                <a:cs typeface="Open Sans Bold"/>
                <a:sym typeface="Open Sans Bold"/>
              </a:rPr>
              <a:t>Sindicâncias e PAD</a:t>
            </a:r>
          </a:p>
          <a:p>
            <a:pPr algn="ctr">
              <a:lnSpc>
                <a:spcPts val="7699"/>
              </a:lnSpc>
              <a:spcBef>
                <a:spcPct val="0"/>
              </a:spcBef>
            </a:pPr>
            <a:r>
              <a:rPr lang="en-US" b="true" sz="5499">
                <a:solidFill>
                  <a:srgbClr val="FFFFFF"/>
                </a:solidFill>
                <a:latin typeface="Open Sans Bold"/>
                <a:ea typeface="Open Sans Bold"/>
                <a:cs typeface="Open Sans Bold"/>
                <a:sym typeface="Open Sans Bold"/>
              </a:rPr>
              <a:t>Passo a Passo no Município</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028700" y="962025"/>
            <a:ext cx="16230600" cy="7781290"/>
          </a:xfrm>
          <a:prstGeom prst="rect">
            <a:avLst/>
          </a:prstGeom>
        </p:spPr>
        <p:txBody>
          <a:bodyPr anchor="t" rtlCol="false" tIns="0" lIns="0" bIns="0" rIns="0">
            <a:spAutoFit/>
          </a:bodyPr>
          <a:lstStyle/>
          <a:p>
            <a:pPr algn="ctr">
              <a:lnSpc>
                <a:spcPts val="4759"/>
              </a:lnSpc>
              <a:spcBef>
                <a:spcPct val="0"/>
              </a:spcBef>
            </a:pPr>
            <a:r>
              <a:rPr lang="en-US" b="true" sz="3399" u="sng">
                <a:solidFill>
                  <a:srgbClr val="000000"/>
                </a:solidFill>
                <a:latin typeface="Open Sans Bold"/>
                <a:ea typeface="Open Sans Bold"/>
                <a:cs typeface="Open Sans Bold"/>
                <a:sym typeface="Open Sans Bold"/>
              </a:rPr>
              <a:t>Servidores sob Regime Administrativo (ou Regime Especial)</a:t>
            </a:r>
          </a:p>
          <a:p>
            <a:pPr algn="ctr">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São os contratados temporariamente para atender necessidade excepcional do serviço público.</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Não são nem estatutários nem celetistas — têm vínculo administrativo e precário.</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A contratação é feita com base em lei específica (por exemplo, Lei nº 8.745/1993, no âmbito federal).</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 Exemplo: professores substitutos, médicos temporários, recenseadores do IBGE.</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028700" y="962025"/>
            <a:ext cx="16230600" cy="7818120"/>
          </a:xfrm>
          <a:prstGeom prst="rect">
            <a:avLst/>
          </a:prstGeom>
        </p:spPr>
        <p:txBody>
          <a:bodyPr anchor="t" rtlCol="false" tIns="0" lIns="0" bIns="0" rIns="0">
            <a:spAutoFit/>
          </a:bodyPr>
          <a:lstStyle/>
          <a:p>
            <a:pPr algn="ctr">
              <a:lnSpc>
                <a:spcPts val="4900"/>
              </a:lnSpc>
              <a:spcBef>
                <a:spcPct val="0"/>
              </a:spcBef>
            </a:pPr>
            <a:r>
              <a:rPr lang="en-US" b="true" sz="3500">
                <a:solidFill>
                  <a:srgbClr val="000000"/>
                </a:solidFill>
                <a:latin typeface="Open Sans Bold"/>
                <a:ea typeface="Open Sans Bold"/>
                <a:cs typeface="Open Sans Bold"/>
                <a:sym typeface="Open Sans Bold"/>
              </a:rPr>
              <a:t>Cargo público</a:t>
            </a:r>
          </a:p>
          <a:p>
            <a:pPr algn="ctr">
              <a:lnSpc>
                <a:spcPts val="4900"/>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É a unidade básica de competência dentro da Administração Pública.</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É criado por lei, com denominação própria, número certo e vencimento pago pelos cofres públicos.</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Cada cargo possui um conjunto de atribuições e responsabilidades específicas.</a:t>
            </a:r>
          </a:p>
          <a:p>
            <a:pPr algn="just">
              <a:lnSpc>
                <a:spcPts val="4759"/>
              </a:lnSpc>
              <a:spcBef>
                <a:spcPct val="0"/>
              </a:spcBef>
            </a:pPr>
            <a:r>
              <a:rPr lang="en-US" sz="3399">
                <a:solidFill>
                  <a:srgbClr val="000000"/>
                </a:solidFill>
                <a:latin typeface="Open Sans"/>
                <a:ea typeface="Open Sans"/>
                <a:cs typeface="Open Sans"/>
                <a:sym typeface="Open Sans"/>
              </a:rPr>
              <a:t>Pode ser efetivo (acessível por concurso) ou em comissão (livre nomeação e exoneração).</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Exemplo: professor de ensino fundamental, auditor fiscal, técnico administrativo.</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028700" y="719197"/>
            <a:ext cx="16230600" cy="7781290"/>
          </a:xfrm>
          <a:prstGeom prst="rect">
            <a:avLst/>
          </a:prstGeom>
        </p:spPr>
        <p:txBody>
          <a:bodyPr anchor="t" rtlCol="false" tIns="0" lIns="0" bIns="0" rIns="0">
            <a:spAutoFit/>
          </a:bodyPr>
          <a:lstStyle/>
          <a:p>
            <a:pPr algn="ctr">
              <a:lnSpc>
                <a:spcPts val="4759"/>
              </a:lnSpc>
              <a:spcBef>
                <a:spcPct val="0"/>
              </a:spcBef>
            </a:pPr>
            <a:r>
              <a:rPr lang="en-US" b="true" sz="3399">
                <a:solidFill>
                  <a:srgbClr val="000000"/>
                </a:solidFill>
                <a:latin typeface="Open Sans Bold"/>
                <a:ea typeface="Open Sans Bold"/>
                <a:cs typeface="Open Sans Bold"/>
                <a:sym typeface="Open Sans Bold"/>
              </a:rPr>
              <a:t>Função pública</a:t>
            </a:r>
          </a:p>
          <a:p>
            <a:pPr algn="ctr">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É o conjunto de atribuições e responsabilidades que podem ou não estar vinculadas a um cargo.</a:t>
            </a:r>
          </a:p>
          <a:p>
            <a:pPr algn="just">
              <a:lnSpc>
                <a:spcPts val="4759"/>
              </a:lnSpc>
              <a:spcBef>
                <a:spcPct val="0"/>
              </a:spcBef>
            </a:pPr>
            <a:r>
              <a:rPr lang="en-US" sz="3399">
                <a:solidFill>
                  <a:srgbClr val="000000"/>
                </a:solidFill>
                <a:latin typeface="Open Sans"/>
                <a:ea typeface="Open Sans"/>
                <a:cs typeface="Open Sans"/>
                <a:sym typeface="Open Sans"/>
              </a:rPr>
              <a:t> </a:t>
            </a:r>
          </a:p>
          <a:p>
            <a:pPr algn="just">
              <a:lnSpc>
                <a:spcPts val="4759"/>
              </a:lnSpc>
              <a:spcBef>
                <a:spcPct val="0"/>
              </a:spcBef>
            </a:pPr>
            <a:r>
              <a:rPr lang="en-US" sz="3399">
                <a:solidFill>
                  <a:srgbClr val="000000"/>
                </a:solidFill>
                <a:latin typeface="Open Sans"/>
                <a:ea typeface="Open Sans"/>
                <a:cs typeface="Open Sans"/>
                <a:sym typeface="Open Sans"/>
              </a:rPr>
              <a:t>Pode existir independentemente de cargo, como nas funções de confiança ou temporárias.</a:t>
            </a:r>
          </a:p>
          <a:p>
            <a:pPr algn="just">
              <a:lnSpc>
                <a:spcPts val="4759"/>
              </a:lnSpc>
              <a:spcBef>
                <a:spcPct val="0"/>
              </a:spcBef>
            </a:pPr>
            <a:r>
              <a:rPr lang="en-US" sz="3399">
                <a:solidFill>
                  <a:srgbClr val="000000"/>
                </a:solidFill>
                <a:latin typeface="Open Sans"/>
                <a:ea typeface="Open Sans"/>
                <a:cs typeface="Open Sans"/>
                <a:sym typeface="Open Sans"/>
              </a:rPr>
              <a:t> </a:t>
            </a:r>
          </a:p>
          <a:p>
            <a:pPr algn="just">
              <a:lnSpc>
                <a:spcPts val="4759"/>
              </a:lnSpc>
              <a:spcBef>
                <a:spcPct val="0"/>
              </a:spcBef>
            </a:pPr>
            <a:r>
              <a:rPr lang="en-US" sz="3399">
                <a:solidFill>
                  <a:srgbClr val="000000"/>
                </a:solidFill>
                <a:latin typeface="Open Sans"/>
                <a:ea typeface="Open Sans"/>
                <a:cs typeface="Open Sans"/>
                <a:sym typeface="Open Sans"/>
              </a:rPr>
              <a:t> O titular da função exerce deveres específicos, mas sem necessariamente ocupar cargo efetivo.</a:t>
            </a:r>
          </a:p>
          <a:p>
            <a:pPr algn="just">
              <a:lnSpc>
                <a:spcPts val="4759"/>
              </a:lnSpc>
              <a:spcBef>
                <a:spcPct val="0"/>
              </a:spcBef>
            </a:pPr>
            <a:r>
              <a:rPr lang="en-US" sz="3399">
                <a:solidFill>
                  <a:srgbClr val="000000"/>
                </a:solidFill>
                <a:latin typeface="Open Sans"/>
                <a:ea typeface="Open Sans"/>
                <a:cs typeface="Open Sans"/>
                <a:sym typeface="Open Sans"/>
              </a:rPr>
              <a:t> </a:t>
            </a:r>
          </a:p>
          <a:p>
            <a:pPr algn="just">
              <a:lnSpc>
                <a:spcPts val="4759"/>
              </a:lnSpc>
              <a:spcBef>
                <a:spcPct val="0"/>
              </a:spcBef>
            </a:pPr>
            <a:r>
              <a:rPr lang="en-US" sz="3399">
                <a:solidFill>
                  <a:srgbClr val="000000"/>
                </a:solidFill>
                <a:latin typeface="Open Sans"/>
                <a:ea typeface="Open Sans"/>
                <a:cs typeface="Open Sans"/>
                <a:sym typeface="Open Sans"/>
              </a:rPr>
              <a:t>Exemplo: função de chefe de departamento, função de confiança exercida por servidor efetivo, ou função temporária exercida por contratado.</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028700" y="763347"/>
            <a:ext cx="16230600" cy="7799070"/>
          </a:xfrm>
          <a:prstGeom prst="rect">
            <a:avLst/>
          </a:prstGeom>
        </p:spPr>
        <p:txBody>
          <a:bodyPr anchor="t" rtlCol="false" tIns="0" lIns="0" bIns="0" rIns="0">
            <a:spAutoFit/>
          </a:bodyPr>
          <a:lstStyle/>
          <a:p>
            <a:pPr algn="ctr">
              <a:lnSpc>
                <a:spcPts val="4900"/>
              </a:lnSpc>
              <a:spcBef>
                <a:spcPct val="0"/>
              </a:spcBef>
            </a:pPr>
            <a:r>
              <a:rPr lang="en-US" b="true" sz="3500">
                <a:solidFill>
                  <a:srgbClr val="000000"/>
                </a:solidFill>
                <a:latin typeface="Open Sans Bold"/>
                <a:ea typeface="Open Sans Bold"/>
                <a:cs typeface="Open Sans Bold"/>
                <a:sym typeface="Open Sans Bold"/>
              </a:rPr>
              <a:t>Atribuição</a:t>
            </a:r>
          </a:p>
          <a:p>
            <a:pPr algn="ctr">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É a atividade concreta, a tarefa específica que o servidor executa dentro da função ou do cargo.</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As atribuições são detalhadas em regulamentos, editais e leis.</a:t>
            </a:r>
          </a:p>
          <a:p>
            <a:pPr algn="just">
              <a:lnSpc>
                <a:spcPts val="4759"/>
              </a:lnSpc>
              <a:spcBef>
                <a:spcPct val="0"/>
              </a:spcBef>
            </a:pPr>
            <a:r>
              <a:rPr lang="en-US" sz="3399">
                <a:solidFill>
                  <a:srgbClr val="000000"/>
                </a:solidFill>
                <a:latin typeface="Open Sans"/>
                <a:ea typeface="Open Sans"/>
                <a:cs typeface="Open Sans"/>
                <a:sym typeface="Open Sans"/>
              </a:rPr>
              <a:t>Representam o conteúdo do trabalho desempenhado pelo servidor.</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 Exemplo:</a:t>
            </a:r>
          </a:p>
          <a:p>
            <a:pPr algn="just">
              <a:lnSpc>
                <a:spcPts val="4759"/>
              </a:lnSpc>
              <a:spcBef>
                <a:spcPct val="0"/>
              </a:spcBef>
            </a:pPr>
            <a:r>
              <a:rPr lang="en-US" sz="3399">
                <a:solidFill>
                  <a:srgbClr val="000000"/>
                </a:solidFill>
                <a:latin typeface="Open Sans"/>
                <a:ea typeface="Open Sans"/>
                <a:cs typeface="Open Sans"/>
                <a:sym typeface="Open Sans"/>
              </a:rPr>
              <a:t>Cargo: Professor.</a:t>
            </a:r>
          </a:p>
          <a:p>
            <a:pPr algn="just">
              <a:lnSpc>
                <a:spcPts val="4759"/>
              </a:lnSpc>
              <a:spcBef>
                <a:spcPct val="0"/>
              </a:spcBef>
            </a:pPr>
            <a:r>
              <a:rPr lang="en-US" sz="3399">
                <a:solidFill>
                  <a:srgbClr val="000000"/>
                </a:solidFill>
                <a:latin typeface="Open Sans"/>
                <a:ea typeface="Open Sans"/>
                <a:cs typeface="Open Sans"/>
                <a:sym typeface="Open Sans"/>
              </a:rPr>
              <a:t>Função: Magistério.</a:t>
            </a:r>
          </a:p>
          <a:p>
            <a:pPr algn="just">
              <a:lnSpc>
                <a:spcPts val="4759"/>
              </a:lnSpc>
              <a:spcBef>
                <a:spcPct val="0"/>
              </a:spcBef>
            </a:pPr>
            <a:r>
              <a:rPr lang="en-US" sz="3399">
                <a:solidFill>
                  <a:srgbClr val="000000"/>
                </a:solidFill>
                <a:latin typeface="Open Sans"/>
                <a:ea typeface="Open Sans"/>
                <a:cs typeface="Open Sans"/>
                <a:sym typeface="Open Sans"/>
              </a:rPr>
              <a:t>Atribuições: ministrar aulas, elaborar provas, corrigir trabalhos, orientar alunos etc.</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028700" y="1112251"/>
            <a:ext cx="16230600" cy="5398770"/>
          </a:xfrm>
          <a:prstGeom prst="rect">
            <a:avLst/>
          </a:prstGeom>
        </p:spPr>
        <p:txBody>
          <a:bodyPr anchor="t" rtlCol="false" tIns="0" lIns="0" bIns="0" rIns="0">
            <a:spAutoFit/>
          </a:bodyPr>
          <a:lstStyle/>
          <a:p>
            <a:pPr algn="ctr">
              <a:lnSpc>
                <a:spcPts val="4900"/>
              </a:lnSpc>
              <a:spcBef>
                <a:spcPct val="0"/>
              </a:spcBef>
            </a:pPr>
            <a:r>
              <a:rPr lang="en-US" b="true" sz="3500">
                <a:solidFill>
                  <a:srgbClr val="000000"/>
                </a:solidFill>
                <a:latin typeface="Open Sans Bold"/>
                <a:ea typeface="Open Sans Bold"/>
                <a:cs typeface="Open Sans Bold"/>
                <a:sym typeface="Open Sans Bold"/>
              </a:rPr>
              <a:t>Designação</a:t>
            </a:r>
          </a:p>
          <a:p>
            <a:pPr algn="ctr">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Ato administrativo de atribuição temporária de função ou encargo, sem criar vínculo efetivo ou emprego.</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Usada para cargos comissionados, funções de confiança, substituições temporárias, e tarefas específicas.</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Não gera estabilidade.</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028700" y="1161046"/>
            <a:ext cx="16230600" cy="5998845"/>
          </a:xfrm>
          <a:prstGeom prst="rect">
            <a:avLst/>
          </a:prstGeom>
        </p:spPr>
        <p:txBody>
          <a:bodyPr anchor="t" rtlCol="false" tIns="0" lIns="0" bIns="0" rIns="0">
            <a:spAutoFit/>
          </a:bodyPr>
          <a:lstStyle/>
          <a:p>
            <a:pPr algn="ctr">
              <a:lnSpc>
                <a:spcPts val="4900"/>
              </a:lnSpc>
              <a:spcBef>
                <a:spcPct val="0"/>
              </a:spcBef>
            </a:pPr>
            <a:r>
              <a:rPr lang="en-US" b="true" sz="3500">
                <a:solidFill>
                  <a:srgbClr val="000000"/>
                </a:solidFill>
                <a:latin typeface="Open Sans Bold"/>
                <a:ea typeface="Open Sans Bold"/>
                <a:cs typeface="Open Sans Bold"/>
                <a:sym typeface="Open Sans Bold"/>
              </a:rPr>
              <a:t>Admissão</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 Ato formal de entrada do trabalhador na Administração Pública ou empresa pública.</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Pode ser por contratação (CLT), nomeação (estatutário) ou outro regime previsto.</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 Envolve a apresentação de documentos, exames médicos admissionais, entre outros.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931" t="-3862" r="-1931" b="0"/>
            </a:stretch>
          </a:blipFill>
        </p:spPr>
      </p:sp>
      <p:sp>
        <p:nvSpPr>
          <p:cNvPr name="TextBox 3" id="3"/>
          <p:cNvSpPr txBox="true"/>
          <p:nvPr/>
        </p:nvSpPr>
        <p:spPr>
          <a:xfrm rot="0">
            <a:off x="1028700" y="962025"/>
            <a:ext cx="16230600" cy="5998845"/>
          </a:xfrm>
          <a:prstGeom prst="rect">
            <a:avLst/>
          </a:prstGeom>
        </p:spPr>
        <p:txBody>
          <a:bodyPr anchor="t" rtlCol="false" tIns="0" lIns="0" bIns="0" rIns="0">
            <a:spAutoFit/>
          </a:bodyPr>
          <a:lstStyle/>
          <a:p>
            <a:pPr algn="ctr">
              <a:lnSpc>
                <a:spcPts val="4900"/>
              </a:lnSpc>
              <a:spcBef>
                <a:spcPct val="0"/>
              </a:spcBef>
            </a:pPr>
            <a:r>
              <a:rPr lang="en-US" b="true" sz="3500">
                <a:solidFill>
                  <a:srgbClr val="000000"/>
                </a:solidFill>
                <a:latin typeface="Open Sans Bold"/>
                <a:ea typeface="Open Sans Bold"/>
                <a:cs typeface="Open Sans Bold"/>
                <a:sym typeface="Open Sans Bold"/>
              </a:rPr>
              <a:t>Vencimentos</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É a remuneração básica do servidor público, correspondente ao salário pelo cargo efetivo que ocupa.</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Não inclui gratificações, adicionais, vantagens ou benefícios.</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É o valor fixado em lei para o cargo, antes de acréscimos.</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Exemplo: salário base de um professor concursado.</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931" t="-3862" r="-1931" b="0"/>
            </a:stretch>
          </a:blipFill>
        </p:spPr>
      </p:sp>
      <p:sp>
        <p:nvSpPr>
          <p:cNvPr name="TextBox 3" id="3"/>
          <p:cNvSpPr txBox="true"/>
          <p:nvPr/>
        </p:nvSpPr>
        <p:spPr>
          <a:xfrm rot="0">
            <a:off x="1028700" y="962025"/>
            <a:ext cx="16230600" cy="2417445"/>
          </a:xfrm>
          <a:prstGeom prst="rect">
            <a:avLst/>
          </a:prstGeom>
        </p:spPr>
        <p:txBody>
          <a:bodyPr anchor="t" rtlCol="false" tIns="0" lIns="0" bIns="0" rIns="0">
            <a:spAutoFit/>
          </a:bodyPr>
          <a:lstStyle/>
          <a:p>
            <a:pPr algn="ctr">
              <a:lnSpc>
                <a:spcPts val="4900"/>
              </a:lnSpc>
              <a:spcBef>
                <a:spcPct val="0"/>
              </a:spcBef>
            </a:pPr>
            <a:r>
              <a:rPr lang="en-US" b="true" sz="3500">
                <a:solidFill>
                  <a:srgbClr val="000000"/>
                </a:solidFill>
                <a:latin typeface="Open Sans Bold"/>
                <a:ea typeface="Open Sans Bold"/>
                <a:cs typeface="Open Sans Bold"/>
                <a:sym typeface="Open Sans Bold"/>
              </a:rPr>
              <a:t>Subsídios</a:t>
            </a:r>
          </a:p>
          <a:p>
            <a:pPr algn="ctr">
              <a:lnSpc>
                <a:spcPts val="4900"/>
              </a:lnSpc>
              <a:spcBef>
                <a:spcPct val="0"/>
              </a:spcBef>
            </a:pPr>
          </a:p>
          <a:p>
            <a:pPr algn="ctr">
              <a:lnSpc>
                <a:spcPts val="4759"/>
              </a:lnSpc>
              <a:spcBef>
                <a:spcPct val="0"/>
              </a:spcBef>
            </a:pPr>
          </a:p>
          <a:p>
            <a:pPr algn="just">
              <a:lnSpc>
                <a:spcPts val="4759"/>
              </a:lnSpc>
              <a:spcBef>
                <a:spcPct val="0"/>
              </a:spcBef>
            </a:pPr>
          </a:p>
        </p:txBody>
      </p:sp>
      <p:sp>
        <p:nvSpPr>
          <p:cNvPr name="TextBox 4" id="4"/>
          <p:cNvSpPr txBox="true"/>
          <p:nvPr/>
        </p:nvSpPr>
        <p:spPr>
          <a:xfrm rot="0">
            <a:off x="1258292" y="2714730"/>
            <a:ext cx="15815567" cy="2980690"/>
          </a:xfrm>
          <a:prstGeom prst="rect">
            <a:avLst/>
          </a:prstGeom>
        </p:spPr>
        <p:txBody>
          <a:bodyPr anchor="t" rtlCol="false" tIns="0" lIns="0" bIns="0" rIns="0">
            <a:spAutoFit/>
          </a:bodyPr>
          <a:lstStyle/>
          <a:p>
            <a:pPr algn="just">
              <a:lnSpc>
                <a:spcPts val="4759"/>
              </a:lnSpc>
              <a:spcBef>
                <a:spcPct val="0"/>
              </a:spcBef>
            </a:pPr>
            <a:r>
              <a:rPr lang="en-US" sz="3399">
                <a:solidFill>
                  <a:srgbClr val="000000"/>
                </a:solidFill>
                <a:latin typeface="Open Sans"/>
                <a:ea typeface="Open Sans"/>
                <a:cs typeface="Open Sans"/>
                <a:sym typeface="Open Sans"/>
              </a:rPr>
              <a:t>A remuneração por subsídio é um modelo de pagamento que se caracteriza pela fixação de um valor único, que abrange todas as verbas remuneratórias de um servidor público. Este sistema é utilizado principalmente em cargos públicos, onde a remuneração é estabelecida por lei, garantindo uma maior previsibilidade e controle orçamentário.</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931" t="-3862" r="-1931" b="0"/>
            </a:stretch>
          </a:blipFill>
        </p:spPr>
      </p:sp>
      <p:sp>
        <p:nvSpPr>
          <p:cNvPr name="TextBox 3" id="3"/>
          <p:cNvSpPr txBox="true"/>
          <p:nvPr/>
        </p:nvSpPr>
        <p:spPr>
          <a:xfrm rot="0">
            <a:off x="8152701" y="962025"/>
            <a:ext cx="2252782" cy="1798320"/>
          </a:xfrm>
          <a:prstGeom prst="rect">
            <a:avLst/>
          </a:prstGeom>
        </p:spPr>
        <p:txBody>
          <a:bodyPr anchor="t" rtlCol="false" tIns="0" lIns="0" bIns="0" rIns="0">
            <a:spAutoFit/>
          </a:bodyPr>
          <a:lstStyle/>
          <a:p>
            <a:pPr algn="ctr">
              <a:lnSpc>
                <a:spcPts val="4900"/>
              </a:lnSpc>
              <a:spcBef>
                <a:spcPct val="0"/>
              </a:spcBef>
            </a:pPr>
            <a:r>
              <a:rPr lang="en-US" b="true" sz="3500">
                <a:solidFill>
                  <a:srgbClr val="000000"/>
                </a:solidFill>
                <a:latin typeface="Open Sans Bold"/>
                <a:ea typeface="Open Sans Bold"/>
                <a:cs typeface="Open Sans Bold"/>
                <a:sym typeface="Open Sans Bold"/>
              </a:rPr>
              <a:t>Proventos</a:t>
            </a:r>
          </a:p>
          <a:p>
            <a:pPr algn="ctr">
              <a:lnSpc>
                <a:spcPts val="4759"/>
              </a:lnSpc>
              <a:spcBef>
                <a:spcPct val="0"/>
              </a:spcBef>
            </a:pPr>
          </a:p>
          <a:p>
            <a:pPr algn="ctr">
              <a:lnSpc>
                <a:spcPts val="4759"/>
              </a:lnSpc>
              <a:spcBef>
                <a:spcPct val="0"/>
              </a:spcBef>
            </a:pPr>
          </a:p>
        </p:txBody>
      </p:sp>
      <p:sp>
        <p:nvSpPr>
          <p:cNvPr name="TextBox 4" id="4"/>
          <p:cNvSpPr txBox="true"/>
          <p:nvPr/>
        </p:nvSpPr>
        <p:spPr>
          <a:xfrm rot="0">
            <a:off x="1028700" y="2145747"/>
            <a:ext cx="16230600" cy="5380990"/>
          </a:xfrm>
          <a:prstGeom prst="rect">
            <a:avLst/>
          </a:prstGeom>
        </p:spPr>
        <p:txBody>
          <a:bodyPr anchor="t" rtlCol="false" tIns="0" lIns="0" bIns="0" rIns="0">
            <a:spAutoFit/>
          </a:bodyPr>
          <a:lstStyle/>
          <a:p>
            <a:pPr algn="just">
              <a:lnSpc>
                <a:spcPts val="4759"/>
              </a:lnSpc>
              <a:spcBef>
                <a:spcPct val="0"/>
              </a:spcBef>
            </a:pPr>
            <a:r>
              <a:rPr lang="en-US" sz="3399">
                <a:solidFill>
                  <a:srgbClr val="000000"/>
                </a:solidFill>
                <a:latin typeface="Open Sans"/>
                <a:ea typeface="Open Sans"/>
                <a:cs typeface="Open Sans"/>
                <a:sym typeface="Open Sans"/>
              </a:rPr>
              <a:t>Os proventos na folha de pagamento representam os valores que a empresa paga ao trabalhador como parte do salário e dos benefícios. Eles aparecem no holerite, somados ao valor bruto que será recebido. Entender esses valores ajuda o trabalhador a saber se está recebendo corretamente.</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Sempre que um funcionário trabalha com carteira assinada, ele tem direito a receber proventos. Esses valores incluem o salário base, horas extras, adicionais, gratificações e outros ganhos. O total bruto vem da soma de todos esses itens antes dos descontos.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931" t="-3862" r="-1931" b="0"/>
            </a:stretch>
          </a:blipFill>
        </p:spPr>
      </p:sp>
      <p:sp>
        <p:nvSpPr>
          <p:cNvPr name="TextBox 3" id="3"/>
          <p:cNvSpPr txBox="true"/>
          <p:nvPr/>
        </p:nvSpPr>
        <p:spPr>
          <a:xfrm rot="0">
            <a:off x="1028700" y="1094477"/>
            <a:ext cx="15789094" cy="5398770"/>
          </a:xfrm>
          <a:prstGeom prst="rect">
            <a:avLst/>
          </a:prstGeom>
        </p:spPr>
        <p:txBody>
          <a:bodyPr anchor="t" rtlCol="false" tIns="0" lIns="0" bIns="0" rIns="0">
            <a:spAutoFit/>
          </a:bodyPr>
          <a:lstStyle/>
          <a:p>
            <a:pPr algn="ctr">
              <a:lnSpc>
                <a:spcPts val="4900"/>
              </a:lnSpc>
              <a:spcBef>
                <a:spcPct val="0"/>
              </a:spcBef>
            </a:pPr>
            <a:r>
              <a:rPr lang="en-US" b="true" sz="3500">
                <a:solidFill>
                  <a:srgbClr val="000000"/>
                </a:solidFill>
                <a:latin typeface="Open Sans Bold"/>
                <a:ea typeface="Open Sans Bold"/>
                <a:cs typeface="Open Sans Bold"/>
                <a:sym typeface="Open Sans Bold"/>
              </a:rPr>
              <a:t>Remuneração</a:t>
            </a:r>
          </a:p>
          <a:p>
            <a:pPr algn="ctr">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 É o conjunto de todas as parcelas pagas ao servidor, englobando vencimentos, vantagens, gratificações, adicionais, indenizações, etc.</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 É o total bruto recebido pelo servidor pelo exercício do cargo ou função.</a:t>
            </a:r>
          </a:p>
          <a:p>
            <a:pPr algn="just">
              <a:lnSpc>
                <a:spcPts val="4759"/>
              </a:lnSpc>
              <a:spcBef>
                <a:spcPct val="0"/>
              </a:spcBef>
            </a:pPr>
            <a:r>
              <a:rPr lang="en-US" sz="3399">
                <a:solidFill>
                  <a:srgbClr val="000000"/>
                </a:solidFill>
                <a:latin typeface="Open Sans"/>
                <a:ea typeface="Open Sans"/>
                <a:cs typeface="Open Sans"/>
                <a:sym typeface="Open Sans"/>
              </a:rPr>
              <a:t> </a:t>
            </a:r>
          </a:p>
          <a:p>
            <a:pPr algn="just">
              <a:lnSpc>
                <a:spcPts val="4759"/>
              </a:lnSpc>
              <a:spcBef>
                <a:spcPct val="0"/>
              </a:spcBef>
            </a:pPr>
            <a:r>
              <a:rPr lang="en-US" sz="3399">
                <a:solidFill>
                  <a:srgbClr val="000000"/>
                </a:solidFill>
                <a:latin typeface="Open Sans"/>
                <a:ea typeface="Open Sans"/>
                <a:cs typeface="Open Sans"/>
                <a:sym typeface="Open Sans"/>
              </a:rPr>
              <a:t>Exemplo: salário base + adicional por tempo de serviço + gratificação de desempenho.</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68580"/>
            <a:ext cx="18288000" cy="10149840"/>
          </a:xfrm>
          <a:custGeom>
            <a:avLst/>
            <a:gdLst/>
            <a:ahLst/>
            <a:cxnLst/>
            <a:rect r="r" b="b" t="t" l="l"/>
            <a:pathLst>
              <a:path h="10149840" w="18288000">
                <a:moveTo>
                  <a:pt x="0" y="0"/>
                </a:moveTo>
                <a:lnTo>
                  <a:pt x="18288000" y="0"/>
                </a:lnTo>
                <a:lnTo>
                  <a:pt x="18288000" y="10149840"/>
                </a:lnTo>
                <a:lnTo>
                  <a:pt x="0" y="10149840"/>
                </a:lnTo>
                <a:lnTo>
                  <a:pt x="0" y="0"/>
                </a:lnTo>
                <a:close/>
              </a:path>
            </a:pathLst>
          </a:custGeom>
          <a:blipFill>
            <a:blip r:embed="rId2"/>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931" t="-3862" r="-1931" b="0"/>
            </a:stretch>
          </a:blipFill>
        </p:spPr>
      </p:sp>
      <p:sp>
        <p:nvSpPr>
          <p:cNvPr name="TextBox 3" id="3"/>
          <p:cNvSpPr txBox="true"/>
          <p:nvPr/>
        </p:nvSpPr>
        <p:spPr>
          <a:xfrm rot="0">
            <a:off x="1028700" y="962025"/>
            <a:ext cx="16230600" cy="5380990"/>
          </a:xfrm>
          <a:prstGeom prst="rect">
            <a:avLst/>
          </a:prstGeom>
        </p:spPr>
        <p:txBody>
          <a:bodyPr anchor="t" rtlCol="false" tIns="0" lIns="0" bIns="0" rIns="0">
            <a:spAutoFit/>
          </a:bodyPr>
          <a:lstStyle/>
          <a:p>
            <a:pPr algn="ctr">
              <a:lnSpc>
                <a:spcPts val="4759"/>
              </a:lnSpc>
              <a:spcBef>
                <a:spcPct val="0"/>
              </a:spcBef>
            </a:pPr>
            <a:r>
              <a:rPr lang="en-US" b="true" sz="3399">
                <a:solidFill>
                  <a:srgbClr val="000000"/>
                </a:solidFill>
                <a:latin typeface="Open Sans Bold"/>
                <a:ea typeface="Open Sans Bold"/>
                <a:cs typeface="Open Sans Bold"/>
                <a:sym typeface="Open Sans Bold"/>
              </a:rPr>
              <a:t>Verbas Complementares</a:t>
            </a:r>
          </a:p>
          <a:p>
            <a:pPr algn="ctr">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 São pagamentos adicionais que o servidor público recebe além da sua remuneração básica (vencimentos, subsídios ou proventos).</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Essas verbas servem para complementar o salário e podem ser chamadas de gratificações, adicionais, auxílios, indenizações, entre outras vantagens previstas em lei.</a:t>
            </a:r>
          </a:p>
          <a:p>
            <a:pPr algn="ctr">
              <a:lnSpc>
                <a:spcPts val="4759"/>
              </a:lnSpc>
              <a:spcBef>
                <a:spcPct val="0"/>
              </a:spcBef>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931" t="-3862" r="-1931" b="0"/>
            </a:stretch>
          </a:blipFill>
        </p:spPr>
      </p:sp>
      <p:sp>
        <p:nvSpPr>
          <p:cNvPr name="TextBox 3" id="3"/>
          <p:cNvSpPr txBox="true"/>
          <p:nvPr/>
        </p:nvSpPr>
        <p:spPr>
          <a:xfrm rot="0">
            <a:off x="1028700" y="1857879"/>
            <a:ext cx="16230600" cy="3598545"/>
          </a:xfrm>
          <a:prstGeom prst="rect">
            <a:avLst/>
          </a:prstGeom>
        </p:spPr>
        <p:txBody>
          <a:bodyPr anchor="t" rtlCol="false" tIns="0" lIns="0" bIns="0" rIns="0">
            <a:spAutoFit/>
          </a:bodyPr>
          <a:lstStyle/>
          <a:p>
            <a:pPr algn="ctr">
              <a:lnSpc>
                <a:spcPts val="4900"/>
              </a:lnSpc>
              <a:spcBef>
                <a:spcPct val="0"/>
              </a:spcBef>
            </a:pPr>
            <a:r>
              <a:rPr lang="en-US" b="true" sz="3500">
                <a:solidFill>
                  <a:srgbClr val="000000"/>
                </a:solidFill>
                <a:latin typeface="Open Sans Bold"/>
                <a:ea typeface="Open Sans Bold"/>
                <a:cs typeface="Open Sans Bold"/>
                <a:sym typeface="Open Sans Bold"/>
              </a:rPr>
              <a:t>Gratificações: </a:t>
            </a:r>
          </a:p>
          <a:p>
            <a:pPr algn="ctr">
              <a:lnSpc>
                <a:spcPts val="4759"/>
              </a:lnSpc>
              <a:spcBef>
                <a:spcPct val="0"/>
              </a:spcBef>
            </a:pPr>
          </a:p>
          <a:p>
            <a:pPr algn="ctr">
              <a:lnSpc>
                <a:spcPts val="4759"/>
              </a:lnSpc>
              <a:spcBef>
                <a:spcPct val="0"/>
              </a:spcBef>
            </a:pPr>
            <a:r>
              <a:rPr lang="en-US" sz="3399">
                <a:solidFill>
                  <a:srgbClr val="000000"/>
                </a:solidFill>
                <a:latin typeface="Open Sans"/>
                <a:ea typeface="Open Sans"/>
                <a:cs typeface="Open Sans"/>
                <a:sym typeface="Open Sans"/>
              </a:rPr>
              <a:t>remuneração extra por desempenho, tempo de serviço, função, ou condições especiais de trabalho.</a:t>
            </a:r>
          </a:p>
          <a:p>
            <a:pPr algn="ctr">
              <a:lnSpc>
                <a:spcPts val="4759"/>
              </a:lnSpc>
              <a:spcBef>
                <a:spcPct val="0"/>
              </a:spcBef>
            </a:pPr>
          </a:p>
          <a:p>
            <a:pPr algn="ctr">
              <a:lnSpc>
                <a:spcPts val="4759"/>
              </a:lnSpc>
              <a:spcBef>
                <a:spcPct val="0"/>
              </a:spcBef>
            </a:pPr>
            <a:r>
              <a:rPr lang="en-US" sz="3399">
                <a:solidFill>
                  <a:srgbClr val="000000"/>
                </a:solidFill>
                <a:latin typeface="Open Sans"/>
                <a:ea typeface="Open Sans"/>
                <a:cs typeface="Open Sans"/>
                <a:sym typeface="Open Sans"/>
              </a:rPr>
              <a:t> Exemplo: Gratificação de atividade de risco, gratificação por local de trabalho.</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931" t="-3862" r="-1931" b="0"/>
            </a:stretch>
          </a:blipFill>
        </p:spPr>
      </p:sp>
      <p:sp>
        <p:nvSpPr>
          <p:cNvPr name="TextBox 3" id="3"/>
          <p:cNvSpPr txBox="true"/>
          <p:nvPr/>
        </p:nvSpPr>
        <p:spPr>
          <a:xfrm rot="0">
            <a:off x="1368668" y="1495844"/>
            <a:ext cx="15550664" cy="4198620"/>
          </a:xfrm>
          <a:prstGeom prst="rect">
            <a:avLst/>
          </a:prstGeom>
        </p:spPr>
        <p:txBody>
          <a:bodyPr anchor="t" rtlCol="false" tIns="0" lIns="0" bIns="0" rIns="0">
            <a:spAutoFit/>
          </a:bodyPr>
          <a:lstStyle/>
          <a:p>
            <a:pPr algn="ctr">
              <a:lnSpc>
                <a:spcPts val="4900"/>
              </a:lnSpc>
              <a:spcBef>
                <a:spcPct val="0"/>
              </a:spcBef>
            </a:pPr>
            <a:r>
              <a:rPr lang="en-US" b="true" sz="3500">
                <a:solidFill>
                  <a:srgbClr val="000000"/>
                </a:solidFill>
                <a:latin typeface="Open Sans Bold"/>
                <a:ea typeface="Open Sans Bold"/>
                <a:cs typeface="Open Sans Bold"/>
                <a:sym typeface="Open Sans Bold"/>
              </a:rPr>
              <a:t>Adicionais: </a:t>
            </a:r>
          </a:p>
          <a:p>
            <a:pPr algn="ctr">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acréscimos ao salário por tempo de serviço, insalubridade, periculosidade, transferência, entre outros.</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 Exemplo: adicional por tempo de serviço (quinquênio), adicional de insalubridade.</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931" t="-3862" r="-1931" b="0"/>
            </a:stretch>
          </a:blipFill>
        </p:spPr>
      </p:sp>
      <p:sp>
        <p:nvSpPr>
          <p:cNvPr name="TextBox 3" id="3"/>
          <p:cNvSpPr txBox="true"/>
          <p:nvPr/>
        </p:nvSpPr>
        <p:spPr>
          <a:xfrm rot="0">
            <a:off x="1565910" y="1147055"/>
            <a:ext cx="15693390" cy="2998470"/>
          </a:xfrm>
          <a:prstGeom prst="rect">
            <a:avLst/>
          </a:prstGeom>
        </p:spPr>
        <p:txBody>
          <a:bodyPr anchor="t" rtlCol="false" tIns="0" lIns="0" bIns="0" rIns="0">
            <a:spAutoFit/>
          </a:bodyPr>
          <a:lstStyle/>
          <a:p>
            <a:pPr algn="ctr">
              <a:lnSpc>
                <a:spcPts val="4900"/>
              </a:lnSpc>
              <a:spcBef>
                <a:spcPct val="0"/>
              </a:spcBef>
            </a:pPr>
            <a:r>
              <a:rPr lang="en-US" b="true" sz="3500">
                <a:solidFill>
                  <a:srgbClr val="000000"/>
                </a:solidFill>
                <a:latin typeface="Open Sans Bold"/>
                <a:ea typeface="Open Sans Bold"/>
                <a:cs typeface="Open Sans Bold"/>
                <a:sym typeface="Open Sans Bold"/>
              </a:rPr>
              <a:t>Auxílios e indenizações:</a:t>
            </a:r>
          </a:p>
          <a:p>
            <a:pPr algn="ctr">
              <a:lnSpc>
                <a:spcPts val="4759"/>
              </a:lnSpc>
              <a:spcBef>
                <a:spcPct val="0"/>
              </a:spcBef>
            </a:pPr>
          </a:p>
          <a:p>
            <a:pPr algn="ctr">
              <a:lnSpc>
                <a:spcPts val="4759"/>
              </a:lnSpc>
              <a:spcBef>
                <a:spcPct val="0"/>
              </a:spcBef>
            </a:pPr>
            <a:r>
              <a:rPr lang="en-US" sz="3399">
                <a:solidFill>
                  <a:srgbClr val="000000"/>
                </a:solidFill>
                <a:latin typeface="Open Sans"/>
                <a:ea typeface="Open Sans"/>
                <a:cs typeface="Open Sans"/>
                <a:sym typeface="Open Sans"/>
              </a:rPr>
              <a:t> verbas para compensar despesas ou situações especiais, sem caráter salarial.</a:t>
            </a:r>
          </a:p>
          <a:p>
            <a:pPr algn="ctr">
              <a:lnSpc>
                <a:spcPts val="4759"/>
              </a:lnSpc>
              <a:spcBef>
                <a:spcPct val="0"/>
              </a:spcBef>
            </a:pPr>
          </a:p>
          <a:p>
            <a:pPr algn="ctr">
              <a:lnSpc>
                <a:spcPts val="4759"/>
              </a:lnSpc>
              <a:spcBef>
                <a:spcPct val="0"/>
              </a:spcBef>
            </a:pPr>
            <a:r>
              <a:rPr lang="en-US" sz="3399">
                <a:solidFill>
                  <a:srgbClr val="000000"/>
                </a:solidFill>
                <a:latin typeface="Open Sans"/>
                <a:ea typeface="Open Sans"/>
                <a:cs typeface="Open Sans"/>
                <a:sym typeface="Open Sans"/>
              </a:rPr>
              <a:t> Exemplo: auxílio-alimentação, auxílio-transporte, ajuda de custo.</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931" t="-3862" r="-1931" b="0"/>
            </a:stretch>
          </a:blipFill>
        </p:spPr>
      </p:sp>
      <p:sp>
        <p:nvSpPr>
          <p:cNvPr name="TextBox 3" id="3"/>
          <p:cNvSpPr txBox="true"/>
          <p:nvPr/>
        </p:nvSpPr>
        <p:spPr>
          <a:xfrm rot="0">
            <a:off x="1324518" y="799197"/>
            <a:ext cx="15934782" cy="7781290"/>
          </a:xfrm>
          <a:prstGeom prst="rect">
            <a:avLst/>
          </a:prstGeom>
        </p:spPr>
        <p:txBody>
          <a:bodyPr anchor="t" rtlCol="false" tIns="0" lIns="0" bIns="0" rIns="0">
            <a:spAutoFit/>
          </a:bodyPr>
          <a:lstStyle/>
          <a:p>
            <a:pPr algn="ctr">
              <a:lnSpc>
                <a:spcPts val="4759"/>
              </a:lnSpc>
              <a:spcBef>
                <a:spcPct val="0"/>
              </a:spcBef>
            </a:pPr>
            <a:r>
              <a:rPr lang="en-US" b="true" sz="3399">
                <a:solidFill>
                  <a:srgbClr val="000000"/>
                </a:solidFill>
                <a:latin typeface="Open Sans Bold"/>
                <a:ea typeface="Open Sans Bold"/>
                <a:cs typeface="Open Sans Bold"/>
                <a:sym typeface="Open Sans Bold"/>
              </a:rPr>
              <a:t>Extraordinárias</a:t>
            </a:r>
          </a:p>
          <a:p>
            <a:pPr algn="ctr">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 São pagamentos eventuais, não habituais, que não integram a remuneração regular do servidor.</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  Podem ser concedidas por serviços excepcionais, trabalhos fora do horário normal, ou ocasiões especiais.</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 Geralmente, não são consideradas para cálculo de férias, aposentadoria ou encargos sociais.</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Exemplo: pagamento por plantões extraordinários ou horas extras autorizadas.</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931" t="-3862" r="-1931" b="0"/>
            </a:stretch>
          </a:blipFill>
        </p:spPr>
      </p:sp>
      <p:sp>
        <p:nvSpPr>
          <p:cNvPr name="TextBox 3" id="3"/>
          <p:cNvSpPr txBox="true"/>
          <p:nvPr/>
        </p:nvSpPr>
        <p:spPr>
          <a:xfrm rot="0">
            <a:off x="1028700" y="1138784"/>
            <a:ext cx="16230600" cy="5998845"/>
          </a:xfrm>
          <a:prstGeom prst="rect">
            <a:avLst/>
          </a:prstGeom>
        </p:spPr>
        <p:txBody>
          <a:bodyPr anchor="t" rtlCol="false" tIns="0" lIns="0" bIns="0" rIns="0">
            <a:spAutoFit/>
          </a:bodyPr>
          <a:lstStyle/>
          <a:p>
            <a:pPr algn="ctr">
              <a:lnSpc>
                <a:spcPts val="4900"/>
              </a:lnSpc>
              <a:spcBef>
                <a:spcPct val="0"/>
              </a:spcBef>
            </a:pPr>
            <a:r>
              <a:rPr lang="en-US" b="true" sz="3500">
                <a:solidFill>
                  <a:srgbClr val="000000"/>
                </a:solidFill>
                <a:latin typeface="Open Sans Bold"/>
                <a:ea typeface="Open Sans Bold"/>
                <a:cs typeface="Open Sans Bold"/>
                <a:sym typeface="Open Sans Bold"/>
              </a:rPr>
              <a:t>Prêmios</a:t>
            </a:r>
          </a:p>
          <a:p>
            <a:pPr algn="ctr">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Pagamentos concedidos como reconhecimento por mérito, eficiência ou desempenho excepcional do servidor.</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 Podem ser utilizados para incentivar produtividade ou projetos especiais.</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Podem ou não integrar a remuneração, dependendo da legislação local.</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Exemplo: prêmio anual por excelência no serviço público.</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931" t="-3862" r="-1931" b="0"/>
            </a:stretch>
          </a:blipFill>
        </p:spPr>
      </p:sp>
      <p:sp>
        <p:nvSpPr>
          <p:cNvPr name="TextBox 3" id="3"/>
          <p:cNvSpPr txBox="true"/>
          <p:nvPr/>
        </p:nvSpPr>
        <p:spPr>
          <a:xfrm rot="0">
            <a:off x="1028700" y="962025"/>
            <a:ext cx="16230600" cy="5998845"/>
          </a:xfrm>
          <a:prstGeom prst="rect">
            <a:avLst/>
          </a:prstGeom>
        </p:spPr>
        <p:txBody>
          <a:bodyPr anchor="t" rtlCol="false" tIns="0" lIns="0" bIns="0" rIns="0">
            <a:spAutoFit/>
          </a:bodyPr>
          <a:lstStyle/>
          <a:p>
            <a:pPr algn="ctr">
              <a:lnSpc>
                <a:spcPts val="4900"/>
              </a:lnSpc>
              <a:spcBef>
                <a:spcPct val="0"/>
              </a:spcBef>
            </a:pPr>
            <a:r>
              <a:rPr lang="en-US" b="true" sz="3500">
                <a:solidFill>
                  <a:srgbClr val="000000"/>
                </a:solidFill>
                <a:latin typeface="Open Sans Bold"/>
                <a:ea typeface="Open Sans Bold"/>
                <a:cs typeface="Open Sans Bold"/>
                <a:sym typeface="Open Sans Bold"/>
              </a:rPr>
              <a:t>Bônus</a:t>
            </a:r>
          </a:p>
          <a:p>
            <a:pPr algn="ctr">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Similar aos prêmios, são valores pagos como gratificação especial.</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 Geralmente vinculados a metas ou resultados alcançados.</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Em algumas administrações, são mais comuns em empresas públicas e sociedades de economia mista.</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Exemplo: bônus por metas de arrecadação fiscal.</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931" t="-3862" r="-1931" b="0"/>
            </a:stretch>
          </a:blipFill>
        </p:spPr>
      </p:sp>
      <p:sp>
        <p:nvSpPr>
          <p:cNvPr name="TextBox 3" id="3"/>
          <p:cNvSpPr txBox="true"/>
          <p:nvPr/>
        </p:nvSpPr>
        <p:spPr>
          <a:xfrm rot="0">
            <a:off x="1028700" y="1323987"/>
            <a:ext cx="16230600" cy="5398770"/>
          </a:xfrm>
          <a:prstGeom prst="rect">
            <a:avLst/>
          </a:prstGeom>
        </p:spPr>
        <p:txBody>
          <a:bodyPr anchor="t" rtlCol="false" tIns="0" lIns="0" bIns="0" rIns="0">
            <a:spAutoFit/>
          </a:bodyPr>
          <a:lstStyle/>
          <a:p>
            <a:pPr algn="ctr">
              <a:lnSpc>
                <a:spcPts val="4900"/>
              </a:lnSpc>
              <a:spcBef>
                <a:spcPct val="0"/>
              </a:spcBef>
            </a:pPr>
            <a:r>
              <a:rPr lang="en-US" b="true" sz="3500">
                <a:solidFill>
                  <a:srgbClr val="000000"/>
                </a:solidFill>
                <a:latin typeface="Open Sans Bold"/>
                <a:ea typeface="Open Sans Bold"/>
                <a:cs typeface="Open Sans Bold"/>
                <a:sym typeface="Open Sans Bold"/>
              </a:rPr>
              <a:t>Beneficiárias</a:t>
            </a:r>
          </a:p>
          <a:p>
            <a:pPr algn="ctr">
              <a:lnSpc>
                <a:spcPts val="4759"/>
              </a:lnSpc>
              <a:spcBef>
                <a:spcPct val="0"/>
              </a:spcBef>
            </a:pPr>
          </a:p>
          <a:p>
            <a:pPr algn="ctr">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Verbas que beneficiam o servidor em razão de alguma condição específica, como auxílio para despesas, saúde, alimentação etc.</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Muitas vezes têm caráter indenizatório e não integram o salário.</a:t>
            </a:r>
          </a:p>
          <a:p>
            <a:pPr algn="ctr">
              <a:lnSpc>
                <a:spcPts val="4759"/>
              </a:lnSpc>
              <a:spcBef>
                <a:spcPct val="0"/>
              </a:spcBef>
            </a:pPr>
          </a:p>
          <a:p>
            <a:pPr algn="ctr">
              <a:lnSpc>
                <a:spcPts val="4759"/>
              </a:lnSpc>
              <a:spcBef>
                <a:spcPct val="0"/>
              </a:spcBef>
            </a:pPr>
            <a:r>
              <a:rPr lang="en-US" sz="3399">
                <a:solidFill>
                  <a:srgbClr val="000000"/>
                </a:solidFill>
                <a:latin typeface="Open Sans"/>
                <a:ea typeface="Open Sans"/>
                <a:cs typeface="Open Sans"/>
                <a:sym typeface="Open Sans"/>
              </a:rPr>
              <a:t>Exemplo: auxílio-alimentação, auxílio-saúde.</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931" t="-3862" r="-1931" b="0"/>
            </a:stretch>
          </a:blipFill>
        </p:spPr>
      </p:sp>
      <p:sp>
        <p:nvSpPr>
          <p:cNvPr name="TextBox 3" id="3"/>
          <p:cNvSpPr txBox="true"/>
          <p:nvPr/>
        </p:nvSpPr>
        <p:spPr>
          <a:xfrm rot="0">
            <a:off x="1647944" y="1288853"/>
            <a:ext cx="14992112" cy="4798695"/>
          </a:xfrm>
          <a:prstGeom prst="rect">
            <a:avLst/>
          </a:prstGeom>
        </p:spPr>
        <p:txBody>
          <a:bodyPr anchor="t" rtlCol="false" tIns="0" lIns="0" bIns="0" rIns="0">
            <a:spAutoFit/>
          </a:bodyPr>
          <a:lstStyle/>
          <a:p>
            <a:pPr algn="ctr">
              <a:lnSpc>
                <a:spcPts val="4900"/>
              </a:lnSpc>
              <a:spcBef>
                <a:spcPct val="0"/>
              </a:spcBef>
            </a:pPr>
            <a:r>
              <a:rPr lang="en-US" b="true" sz="3500">
                <a:solidFill>
                  <a:srgbClr val="000000"/>
                </a:solidFill>
                <a:latin typeface="Open Sans Bold"/>
                <a:ea typeface="Open Sans Bold"/>
                <a:cs typeface="Open Sans Bold"/>
                <a:sym typeface="Open Sans Bold"/>
              </a:rPr>
              <a:t>Outros tipos</a:t>
            </a:r>
          </a:p>
          <a:p>
            <a:pPr algn="ctr">
              <a:lnSpc>
                <a:spcPts val="4759"/>
              </a:lnSpc>
              <a:spcBef>
                <a:spcPct val="0"/>
              </a:spcBef>
            </a:pPr>
          </a:p>
          <a:p>
            <a:pPr algn="ctr">
              <a:lnSpc>
                <a:spcPts val="4759"/>
              </a:lnSpc>
              <a:spcBef>
                <a:spcPct val="0"/>
              </a:spcBef>
            </a:pPr>
            <a:r>
              <a:rPr lang="en-US" sz="3399">
                <a:solidFill>
                  <a:srgbClr val="000000"/>
                </a:solidFill>
                <a:latin typeface="Open Sans"/>
                <a:ea typeface="Open Sans"/>
                <a:cs typeface="Open Sans"/>
                <a:sym typeface="Open Sans"/>
              </a:rPr>
              <a:t>Podem incluir diversas vantagens previstas em lei ou regulamentos, como:</a:t>
            </a:r>
          </a:p>
          <a:p>
            <a:pPr algn="ctr">
              <a:lnSpc>
                <a:spcPts val="4759"/>
              </a:lnSpc>
              <a:spcBef>
                <a:spcPct val="0"/>
              </a:spcBef>
            </a:pPr>
          </a:p>
          <a:p>
            <a:pPr algn="ctr">
              <a:lnSpc>
                <a:spcPts val="4759"/>
              </a:lnSpc>
              <a:spcBef>
                <a:spcPct val="0"/>
              </a:spcBef>
            </a:pPr>
            <a:r>
              <a:rPr lang="en-US" sz="3399">
                <a:solidFill>
                  <a:srgbClr val="000000"/>
                </a:solidFill>
                <a:latin typeface="Open Sans"/>
                <a:ea typeface="Open Sans"/>
                <a:cs typeface="Open Sans"/>
                <a:sym typeface="Open Sans"/>
              </a:rPr>
              <a:t>Adicionais de periculosidade ou insalubridade</a:t>
            </a:r>
          </a:p>
          <a:p>
            <a:pPr algn="ctr">
              <a:lnSpc>
                <a:spcPts val="4759"/>
              </a:lnSpc>
              <a:spcBef>
                <a:spcPct val="0"/>
              </a:spcBef>
            </a:pPr>
            <a:r>
              <a:rPr lang="en-US" sz="3399">
                <a:solidFill>
                  <a:srgbClr val="000000"/>
                </a:solidFill>
                <a:latin typeface="Open Sans"/>
                <a:ea typeface="Open Sans"/>
                <a:cs typeface="Open Sans"/>
                <a:sym typeface="Open Sans"/>
              </a:rPr>
              <a:t>Ajuda de custo (para mudança de local)</a:t>
            </a:r>
          </a:p>
          <a:p>
            <a:pPr algn="ctr">
              <a:lnSpc>
                <a:spcPts val="4759"/>
              </a:lnSpc>
              <a:spcBef>
                <a:spcPct val="0"/>
              </a:spcBef>
            </a:pPr>
            <a:r>
              <a:rPr lang="en-US" sz="3399">
                <a:solidFill>
                  <a:srgbClr val="000000"/>
                </a:solidFill>
                <a:latin typeface="Open Sans"/>
                <a:ea typeface="Open Sans"/>
                <a:cs typeface="Open Sans"/>
                <a:sym typeface="Open Sans"/>
              </a:rPr>
              <a:t>Gratificações natalinas (13º salário)</a:t>
            </a:r>
          </a:p>
          <a:p>
            <a:pPr algn="ctr">
              <a:lnSpc>
                <a:spcPts val="4759"/>
              </a:lnSpc>
              <a:spcBef>
                <a:spcPct val="0"/>
              </a:spcBef>
            </a:pPr>
            <a:r>
              <a:rPr lang="en-US" sz="3399">
                <a:solidFill>
                  <a:srgbClr val="000000"/>
                </a:solidFill>
                <a:latin typeface="Open Sans"/>
                <a:ea typeface="Open Sans"/>
                <a:cs typeface="Open Sans"/>
                <a:sym typeface="Open Sans"/>
              </a:rPr>
              <a:t>Horas extras (quando previstas)</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931" t="-3862" r="-1931" b="0"/>
            </a:stretch>
          </a:blipFill>
        </p:spPr>
      </p:sp>
      <p:sp>
        <p:nvSpPr>
          <p:cNvPr name="TextBox 3" id="3"/>
          <p:cNvSpPr txBox="true"/>
          <p:nvPr/>
        </p:nvSpPr>
        <p:spPr>
          <a:xfrm rot="0">
            <a:off x="7311563" y="962025"/>
            <a:ext cx="3929777" cy="1216025"/>
          </a:xfrm>
          <a:prstGeom prst="rect">
            <a:avLst/>
          </a:prstGeom>
        </p:spPr>
        <p:txBody>
          <a:bodyPr anchor="t" rtlCol="false" tIns="0" lIns="0" bIns="0" rIns="0">
            <a:spAutoFit/>
          </a:bodyPr>
          <a:lstStyle/>
          <a:p>
            <a:pPr algn="ctr">
              <a:lnSpc>
                <a:spcPts val="4900"/>
              </a:lnSpc>
              <a:spcBef>
                <a:spcPct val="0"/>
              </a:spcBef>
            </a:pPr>
            <a:r>
              <a:rPr lang="en-US" sz="3500">
                <a:solidFill>
                  <a:srgbClr val="000000"/>
                </a:solidFill>
                <a:latin typeface="Open Sans"/>
                <a:ea typeface="Open Sans"/>
                <a:cs typeface="Open Sans"/>
                <a:sym typeface="Open Sans"/>
              </a:rPr>
              <a:t> </a:t>
            </a:r>
            <a:r>
              <a:rPr lang="en-US" b="true" sz="3500">
                <a:solidFill>
                  <a:srgbClr val="000000"/>
                </a:solidFill>
                <a:latin typeface="Open Sans Bold"/>
                <a:ea typeface="Open Sans Bold"/>
                <a:cs typeface="Open Sans Bold"/>
                <a:sym typeface="Open Sans Bold"/>
              </a:rPr>
              <a:t>Concurso público</a:t>
            </a:r>
          </a:p>
          <a:p>
            <a:pPr algn="ctr">
              <a:lnSpc>
                <a:spcPts val="4900"/>
              </a:lnSpc>
              <a:spcBef>
                <a:spcPct val="0"/>
              </a:spcBef>
            </a:pPr>
          </a:p>
        </p:txBody>
      </p:sp>
      <p:sp>
        <p:nvSpPr>
          <p:cNvPr name="TextBox 4" id="4"/>
          <p:cNvSpPr txBox="true"/>
          <p:nvPr/>
        </p:nvSpPr>
        <p:spPr>
          <a:xfrm rot="0">
            <a:off x="1028700" y="1792543"/>
            <a:ext cx="16023084" cy="4780915"/>
          </a:xfrm>
          <a:prstGeom prst="rect">
            <a:avLst/>
          </a:prstGeom>
        </p:spPr>
        <p:txBody>
          <a:bodyPr anchor="t" rtlCol="false" tIns="0" lIns="0" bIns="0" rIns="0">
            <a:spAutoFit/>
          </a:bodyPr>
          <a:lstStyle/>
          <a:p>
            <a:pPr algn="ctr">
              <a:lnSpc>
                <a:spcPts val="4759"/>
              </a:lnSpc>
              <a:spcBef>
                <a:spcPct val="0"/>
              </a:spcBef>
            </a:pPr>
            <a:r>
              <a:rPr lang="en-US" sz="3399">
                <a:solidFill>
                  <a:srgbClr val="000000"/>
                </a:solidFill>
                <a:latin typeface="Open Sans"/>
                <a:ea typeface="Open Sans"/>
                <a:cs typeface="Open Sans"/>
                <a:sym typeface="Open Sans"/>
              </a:rPr>
              <a:t>É o processo seletivo baseado em provas ou títulos destinado a preencher cargos efetivos na Administração Pública.</a:t>
            </a:r>
          </a:p>
          <a:p>
            <a:pPr algn="ctr">
              <a:lnSpc>
                <a:spcPts val="4759"/>
              </a:lnSpc>
              <a:spcBef>
                <a:spcPct val="0"/>
              </a:spcBef>
            </a:pPr>
          </a:p>
          <a:p>
            <a:pPr algn="ctr">
              <a:lnSpc>
                <a:spcPts val="4759"/>
              </a:lnSpc>
              <a:spcBef>
                <a:spcPct val="0"/>
              </a:spcBef>
            </a:pPr>
            <a:r>
              <a:rPr lang="en-US" sz="3399">
                <a:solidFill>
                  <a:srgbClr val="000000"/>
                </a:solidFill>
                <a:latin typeface="Open Sans"/>
                <a:ea typeface="Open Sans"/>
                <a:cs typeface="Open Sans"/>
                <a:sym typeface="Open Sans"/>
              </a:rPr>
              <a:t> Garante igualdade de oportunidades, mérito e impessoalidade no acesso ao serviço público.</a:t>
            </a:r>
          </a:p>
          <a:p>
            <a:pPr algn="ctr">
              <a:lnSpc>
                <a:spcPts val="4759"/>
              </a:lnSpc>
              <a:spcBef>
                <a:spcPct val="0"/>
              </a:spcBef>
            </a:pPr>
          </a:p>
          <a:p>
            <a:pPr algn="ctr">
              <a:lnSpc>
                <a:spcPts val="4759"/>
              </a:lnSpc>
              <a:spcBef>
                <a:spcPct val="0"/>
              </a:spcBef>
            </a:pPr>
            <a:r>
              <a:rPr lang="en-US" sz="3399">
                <a:solidFill>
                  <a:srgbClr val="000000"/>
                </a:solidFill>
                <a:latin typeface="Open Sans"/>
                <a:ea typeface="Open Sans"/>
                <a:cs typeface="Open Sans"/>
                <a:sym typeface="Open Sans"/>
              </a:rPr>
              <a:t>Exemplo: servidores concursados (efetivos) que possuem estabilidade após o estágio probatório.</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3564407" y="281911"/>
            <a:ext cx="9776342" cy="8857355"/>
          </a:xfrm>
          <a:prstGeom prst="rect">
            <a:avLst/>
          </a:prstGeom>
        </p:spPr>
        <p:txBody>
          <a:bodyPr anchor="t" rtlCol="false" tIns="0" lIns="0" bIns="0" rIns="0">
            <a:spAutoFit/>
          </a:bodyPr>
          <a:lstStyle/>
          <a:p>
            <a:pPr algn="l">
              <a:lnSpc>
                <a:spcPts val="3724"/>
              </a:lnSpc>
              <a:spcBef>
                <a:spcPct val="0"/>
              </a:spcBef>
            </a:pPr>
            <a:r>
              <a:rPr lang="en-US" sz="2660">
                <a:solidFill>
                  <a:srgbClr val="000000"/>
                </a:solidFill>
                <a:latin typeface="Open Sans"/>
                <a:ea typeface="Open Sans"/>
                <a:cs typeface="Open Sans"/>
                <a:sym typeface="Open Sans"/>
              </a:rPr>
              <a:t>1 Agente público e Agente político</a:t>
            </a:r>
          </a:p>
          <a:p>
            <a:pPr algn="l">
              <a:lnSpc>
                <a:spcPts val="3724"/>
              </a:lnSpc>
              <a:spcBef>
                <a:spcPct val="0"/>
              </a:spcBef>
            </a:pPr>
            <a:r>
              <a:rPr lang="en-US" sz="2660">
                <a:solidFill>
                  <a:srgbClr val="000000"/>
                </a:solidFill>
                <a:latin typeface="Open Sans"/>
                <a:ea typeface="Open Sans"/>
                <a:cs typeface="Open Sans"/>
                <a:sym typeface="Open Sans"/>
              </a:rPr>
              <a:t>2 Funcionário, Servidor, Empregado e equiparado</a:t>
            </a:r>
          </a:p>
          <a:p>
            <a:pPr algn="l">
              <a:lnSpc>
                <a:spcPts val="3724"/>
              </a:lnSpc>
              <a:spcBef>
                <a:spcPct val="0"/>
              </a:spcBef>
            </a:pPr>
            <a:r>
              <a:rPr lang="en-US" sz="2660">
                <a:solidFill>
                  <a:srgbClr val="000000"/>
                </a:solidFill>
                <a:latin typeface="Open Sans"/>
                <a:ea typeface="Open Sans"/>
                <a:cs typeface="Open Sans"/>
                <a:sym typeface="Open Sans"/>
              </a:rPr>
              <a:t>3 Estatutários, celetistas e administrativos</a:t>
            </a:r>
          </a:p>
          <a:p>
            <a:pPr algn="l">
              <a:lnSpc>
                <a:spcPts val="3724"/>
              </a:lnSpc>
              <a:spcBef>
                <a:spcPct val="0"/>
              </a:spcBef>
            </a:pPr>
            <a:r>
              <a:rPr lang="en-US" sz="2660">
                <a:solidFill>
                  <a:srgbClr val="000000"/>
                </a:solidFill>
                <a:latin typeface="Open Sans"/>
                <a:ea typeface="Open Sans"/>
                <a:cs typeface="Open Sans"/>
                <a:sym typeface="Open Sans"/>
              </a:rPr>
              <a:t>4 Cargos, funções e atribuições</a:t>
            </a:r>
          </a:p>
          <a:p>
            <a:pPr algn="l">
              <a:lnSpc>
                <a:spcPts val="3724"/>
              </a:lnSpc>
              <a:spcBef>
                <a:spcPct val="0"/>
              </a:spcBef>
            </a:pPr>
            <a:r>
              <a:rPr lang="en-US" sz="2660">
                <a:solidFill>
                  <a:srgbClr val="000000"/>
                </a:solidFill>
                <a:latin typeface="Open Sans"/>
                <a:ea typeface="Open Sans"/>
                <a:cs typeface="Open Sans"/>
                <a:sym typeface="Open Sans"/>
              </a:rPr>
              <a:t>5 Contratação, nomeação, designação, admissão</a:t>
            </a:r>
          </a:p>
          <a:p>
            <a:pPr algn="l">
              <a:lnSpc>
                <a:spcPts val="3724"/>
              </a:lnSpc>
              <a:spcBef>
                <a:spcPct val="0"/>
              </a:spcBef>
            </a:pPr>
            <a:r>
              <a:rPr lang="en-US" sz="2660">
                <a:solidFill>
                  <a:srgbClr val="000000"/>
                </a:solidFill>
                <a:latin typeface="Open Sans"/>
                <a:ea typeface="Open Sans"/>
                <a:cs typeface="Open Sans"/>
                <a:sym typeface="Open Sans"/>
              </a:rPr>
              <a:t>6 Vencimentos, subsídios, proventos e remuneração</a:t>
            </a:r>
          </a:p>
          <a:p>
            <a:pPr algn="l">
              <a:lnSpc>
                <a:spcPts val="3724"/>
              </a:lnSpc>
              <a:spcBef>
                <a:spcPct val="0"/>
              </a:spcBef>
            </a:pPr>
            <a:r>
              <a:rPr lang="en-US" sz="2660">
                <a:solidFill>
                  <a:srgbClr val="000000"/>
                </a:solidFill>
                <a:latin typeface="Open Sans"/>
                <a:ea typeface="Open Sans"/>
                <a:cs typeface="Open Sans"/>
                <a:sym typeface="Open Sans"/>
              </a:rPr>
              <a:t>7 Verbas complementares:</a:t>
            </a:r>
          </a:p>
          <a:p>
            <a:pPr algn="l">
              <a:lnSpc>
                <a:spcPts val="3724"/>
              </a:lnSpc>
              <a:spcBef>
                <a:spcPct val="0"/>
              </a:spcBef>
            </a:pPr>
            <a:r>
              <a:rPr lang="en-US" sz="2660">
                <a:solidFill>
                  <a:srgbClr val="000000"/>
                </a:solidFill>
                <a:latin typeface="Open Sans"/>
                <a:ea typeface="Open Sans"/>
                <a:cs typeface="Open Sans"/>
                <a:sym typeface="Open Sans"/>
              </a:rPr>
              <a:t>a) Adicionais</a:t>
            </a:r>
          </a:p>
          <a:p>
            <a:pPr algn="l">
              <a:lnSpc>
                <a:spcPts val="3724"/>
              </a:lnSpc>
              <a:spcBef>
                <a:spcPct val="0"/>
              </a:spcBef>
            </a:pPr>
            <a:r>
              <a:rPr lang="en-US" sz="2660">
                <a:solidFill>
                  <a:srgbClr val="000000"/>
                </a:solidFill>
                <a:latin typeface="Open Sans"/>
                <a:ea typeface="Open Sans"/>
                <a:cs typeface="Open Sans"/>
                <a:sym typeface="Open Sans"/>
              </a:rPr>
              <a:t>b) Gratificações</a:t>
            </a:r>
          </a:p>
          <a:p>
            <a:pPr algn="l">
              <a:lnSpc>
                <a:spcPts val="3724"/>
              </a:lnSpc>
              <a:spcBef>
                <a:spcPct val="0"/>
              </a:spcBef>
            </a:pPr>
            <a:r>
              <a:rPr lang="en-US" sz="2660">
                <a:solidFill>
                  <a:srgbClr val="000000"/>
                </a:solidFill>
                <a:latin typeface="Open Sans"/>
                <a:ea typeface="Open Sans"/>
                <a:cs typeface="Open Sans"/>
                <a:sym typeface="Open Sans"/>
              </a:rPr>
              <a:t>c) Auxílios</a:t>
            </a:r>
          </a:p>
          <a:p>
            <a:pPr algn="l">
              <a:lnSpc>
                <a:spcPts val="3724"/>
              </a:lnSpc>
              <a:spcBef>
                <a:spcPct val="0"/>
              </a:spcBef>
            </a:pPr>
            <a:r>
              <a:rPr lang="en-US" sz="2660">
                <a:solidFill>
                  <a:srgbClr val="000000"/>
                </a:solidFill>
                <a:latin typeface="Open Sans"/>
                <a:ea typeface="Open Sans"/>
                <a:cs typeface="Open Sans"/>
                <a:sym typeface="Open Sans"/>
              </a:rPr>
              <a:t>d) Extraordinárias</a:t>
            </a:r>
          </a:p>
          <a:p>
            <a:pPr algn="l">
              <a:lnSpc>
                <a:spcPts val="3724"/>
              </a:lnSpc>
              <a:spcBef>
                <a:spcPct val="0"/>
              </a:spcBef>
            </a:pPr>
            <a:r>
              <a:rPr lang="en-US" sz="2660">
                <a:solidFill>
                  <a:srgbClr val="000000"/>
                </a:solidFill>
                <a:latin typeface="Open Sans"/>
                <a:ea typeface="Open Sans"/>
                <a:cs typeface="Open Sans"/>
                <a:sym typeface="Open Sans"/>
              </a:rPr>
              <a:t>e) Prêmios</a:t>
            </a:r>
          </a:p>
          <a:p>
            <a:pPr algn="l">
              <a:lnSpc>
                <a:spcPts val="3724"/>
              </a:lnSpc>
              <a:spcBef>
                <a:spcPct val="0"/>
              </a:spcBef>
            </a:pPr>
            <a:r>
              <a:rPr lang="en-US" sz="2660">
                <a:solidFill>
                  <a:srgbClr val="000000"/>
                </a:solidFill>
                <a:latin typeface="Open Sans"/>
                <a:ea typeface="Open Sans"/>
                <a:cs typeface="Open Sans"/>
                <a:sym typeface="Open Sans"/>
              </a:rPr>
              <a:t>f) Bônus</a:t>
            </a:r>
          </a:p>
          <a:p>
            <a:pPr algn="l">
              <a:lnSpc>
                <a:spcPts val="3724"/>
              </a:lnSpc>
              <a:spcBef>
                <a:spcPct val="0"/>
              </a:spcBef>
            </a:pPr>
            <a:r>
              <a:rPr lang="en-US" sz="2660">
                <a:solidFill>
                  <a:srgbClr val="000000"/>
                </a:solidFill>
                <a:latin typeface="Open Sans"/>
                <a:ea typeface="Open Sans"/>
                <a:cs typeface="Open Sans"/>
                <a:sym typeface="Open Sans"/>
              </a:rPr>
              <a:t>g) Beneficiárias</a:t>
            </a:r>
          </a:p>
          <a:p>
            <a:pPr algn="l">
              <a:lnSpc>
                <a:spcPts val="3724"/>
              </a:lnSpc>
              <a:spcBef>
                <a:spcPct val="0"/>
              </a:spcBef>
            </a:pPr>
            <a:r>
              <a:rPr lang="en-US" sz="2660">
                <a:solidFill>
                  <a:srgbClr val="000000"/>
                </a:solidFill>
                <a:latin typeface="Open Sans"/>
                <a:ea typeface="Open Sans"/>
                <a:cs typeface="Open Sans"/>
                <a:sym typeface="Open Sans"/>
              </a:rPr>
              <a:t>h) Outros tipos</a:t>
            </a:r>
          </a:p>
          <a:p>
            <a:pPr algn="l">
              <a:lnSpc>
                <a:spcPts val="3724"/>
              </a:lnSpc>
              <a:spcBef>
                <a:spcPct val="0"/>
              </a:spcBef>
            </a:pPr>
            <a:r>
              <a:rPr lang="en-US" sz="2660">
                <a:solidFill>
                  <a:srgbClr val="000000"/>
                </a:solidFill>
                <a:latin typeface="Open Sans"/>
                <a:ea typeface="Open Sans"/>
                <a:cs typeface="Open Sans"/>
                <a:sym typeface="Open Sans"/>
              </a:rPr>
              <a:t>8 Concurso público, Comissionados, temporários e estagiários</a:t>
            </a:r>
          </a:p>
          <a:p>
            <a:pPr algn="l">
              <a:lnSpc>
                <a:spcPts val="3724"/>
              </a:lnSpc>
              <a:spcBef>
                <a:spcPct val="0"/>
              </a:spcBef>
            </a:pPr>
            <a:r>
              <a:rPr lang="en-US" sz="2660">
                <a:solidFill>
                  <a:srgbClr val="000000"/>
                </a:solidFill>
                <a:latin typeface="Open Sans"/>
                <a:ea typeface="Open Sans"/>
                <a:cs typeface="Open Sans"/>
                <a:sym typeface="Open Sans"/>
              </a:rPr>
              <a:t>9 Estágio Probatório e Estabilidade</a:t>
            </a:r>
          </a:p>
          <a:p>
            <a:pPr algn="l">
              <a:lnSpc>
                <a:spcPts val="3724"/>
              </a:lnSpc>
              <a:spcBef>
                <a:spcPct val="0"/>
              </a:spcBef>
            </a:pPr>
            <a:r>
              <a:rPr lang="en-US" sz="2660">
                <a:solidFill>
                  <a:srgbClr val="000000"/>
                </a:solidFill>
                <a:latin typeface="Open Sans"/>
                <a:ea typeface="Open Sans"/>
                <a:cs typeface="Open Sans"/>
                <a:sym typeface="Open Sans"/>
              </a:rPr>
              <a:t>11 Aproveitamento Constitucional (§3º do art. 41)</a:t>
            </a:r>
          </a:p>
          <a:p>
            <a:pPr algn="l">
              <a:lnSpc>
                <a:spcPts val="3724"/>
              </a:lnSpc>
              <a:spcBef>
                <a:spcPct val="0"/>
              </a:spcBef>
            </a:pPr>
            <a:r>
              <a:rPr lang="en-US" sz="2660">
                <a:solidFill>
                  <a:srgbClr val="000000"/>
                </a:solidFill>
                <a:latin typeface="Open Sans"/>
                <a:ea typeface="Open Sans"/>
                <a:cs typeface="Open Sans"/>
                <a:sym typeface="Open Sans"/>
              </a:rPr>
              <a:t>12 Afastamentos (rescisão, exoneração, demissão, licenças...)</a:t>
            </a:r>
          </a:p>
        </p:txBody>
      </p:sp>
      <p:sp>
        <p:nvSpPr>
          <p:cNvPr name="TextBox 4" id="4"/>
          <p:cNvSpPr txBox="true"/>
          <p:nvPr/>
        </p:nvSpPr>
        <p:spPr>
          <a:xfrm rot="0">
            <a:off x="1319303" y="962025"/>
            <a:ext cx="1653659" cy="580390"/>
          </a:xfrm>
          <a:prstGeom prst="rect">
            <a:avLst/>
          </a:prstGeom>
        </p:spPr>
        <p:txBody>
          <a:bodyPr anchor="t" rtlCol="false" tIns="0" lIns="0" bIns="0" rIns="0">
            <a:spAutoFit/>
          </a:bodyPr>
          <a:lstStyle/>
          <a:p>
            <a:pPr algn="ctr">
              <a:lnSpc>
                <a:spcPts val="4759"/>
              </a:lnSpc>
            </a:pPr>
            <a:r>
              <a:rPr lang="en-US" sz="3399">
                <a:solidFill>
                  <a:srgbClr val="000000"/>
                </a:solidFill>
                <a:latin typeface="Open Sans"/>
                <a:ea typeface="Open Sans"/>
                <a:cs typeface="Open Sans"/>
                <a:sym typeface="Open Sans"/>
              </a:rPr>
              <a:t>Ementa </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931" t="-3862" r="-1931" b="0"/>
            </a:stretch>
          </a:blipFill>
        </p:spPr>
      </p:sp>
      <p:sp>
        <p:nvSpPr>
          <p:cNvPr name="TextBox 3" id="3"/>
          <p:cNvSpPr txBox="true"/>
          <p:nvPr/>
        </p:nvSpPr>
        <p:spPr>
          <a:xfrm rot="0">
            <a:off x="750560" y="1853794"/>
            <a:ext cx="17537440" cy="4798695"/>
          </a:xfrm>
          <a:prstGeom prst="rect">
            <a:avLst/>
          </a:prstGeom>
        </p:spPr>
        <p:txBody>
          <a:bodyPr anchor="t" rtlCol="false" tIns="0" lIns="0" bIns="0" rIns="0">
            <a:spAutoFit/>
          </a:bodyPr>
          <a:lstStyle/>
          <a:p>
            <a:pPr algn="ctr">
              <a:lnSpc>
                <a:spcPts val="4900"/>
              </a:lnSpc>
              <a:spcBef>
                <a:spcPct val="0"/>
              </a:spcBef>
            </a:pPr>
            <a:r>
              <a:rPr lang="en-US" b="true" sz="3500">
                <a:solidFill>
                  <a:srgbClr val="000000"/>
                </a:solidFill>
                <a:latin typeface="Open Sans Bold"/>
                <a:ea typeface="Open Sans Bold"/>
                <a:cs typeface="Open Sans Bold"/>
                <a:sym typeface="Open Sans Bold"/>
              </a:rPr>
              <a:t>Cargos Comissionados</a:t>
            </a:r>
          </a:p>
          <a:p>
            <a:pPr algn="ctr">
              <a:lnSpc>
                <a:spcPts val="4759"/>
              </a:lnSpc>
              <a:spcBef>
                <a:spcPct val="0"/>
              </a:spcBef>
            </a:pPr>
          </a:p>
          <a:p>
            <a:pPr algn="ctr">
              <a:lnSpc>
                <a:spcPts val="4759"/>
              </a:lnSpc>
              <a:spcBef>
                <a:spcPct val="0"/>
              </a:spcBef>
            </a:pPr>
          </a:p>
          <a:p>
            <a:pPr algn="ctr">
              <a:lnSpc>
                <a:spcPts val="4759"/>
              </a:lnSpc>
              <a:spcBef>
                <a:spcPct val="0"/>
              </a:spcBef>
            </a:pPr>
            <a:r>
              <a:rPr lang="en-US" sz="3399">
                <a:solidFill>
                  <a:srgbClr val="000000"/>
                </a:solidFill>
                <a:latin typeface="Open Sans"/>
                <a:ea typeface="Open Sans"/>
                <a:cs typeface="Open Sans"/>
                <a:sym typeface="Open Sans"/>
              </a:rPr>
              <a:t>São cargos de livre nomeação e exoneração, geralmente destinados a funções de direção, chefia ou assessoramento.</a:t>
            </a:r>
          </a:p>
          <a:p>
            <a:pPr algn="ctr">
              <a:lnSpc>
                <a:spcPts val="4759"/>
              </a:lnSpc>
              <a:spcBef>
                <a:spcPct val="0"/>
              </a:spcBef>
            </a:pPr>
          </a:p>
          <a:p>
            <a:pPr algn="ctr">
              <a:lnSpc>
                <a:spcPts val="4759"/>
              </a:lnSpc>
              <a:spcBef>
                <a:spcPct val="0"/>
              </a:spcBef>
            </a:pPr>
            <a:r>
              <a:rPr lang="en-US" sz="3399">
                <a:solidFill>
                  <a:srgbClr val="000000"/>
                </a:solidFill>
                <a:latin typeface="Open Sans"/>
                <a:ea typeface="Open Sans"/>
                <a:cs typeface="Open Sans"/>
                <a:sym typeface="Open Sans"/>
              </a:rPr>
              <a:t> Não exigem concurso público, mas devem ser ocupados preferencialmente por servidores de carreira, conforme a Constituição.</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931" t="-3862" r="-1931" b="0"/>
            </a:stretch>
          </a:blipFill>
        </p:spPr>
      </p:sp>
      <p:sp>
        <p:nvSpPr>
          <p:cNvPr name="TextBox 3" id="3"/>
          <p:cNvSpPr txBox="true"/>
          <p:nvPr/>
        </p:nvSpPr>
        <p:spPr>
          <a:xfrm rot="0">
            <a:off x="0" y="1323657"/>
            <a:ext cx="18288000" cy="2380615"/>
          </a:xfrm>
          <a:prstGeom prst="rect">
            <a:avLst/>
          </a:prstGeom>
        </p:spPr>
        <p:txBody>
          <a:bodyPr anchor="t" rtlCol="false" tIns="0" lIns="0" bIns="0" rIns="0">
            <a:spAutoFit/>
          </a:bodyPr>
          <a:lstStyle/>
          <a:p>
            <a:pPr algn="ctr">
              <a:lnSpc>
                <a:spcPts val="4759"/>
              </a:lnSpc>
              <a:spcBef>
                <a:spcPct val="0"/>
              </a:spcBef>
            </a:pPr>
            <a:r>
              <a:rPr lang="en-US" b="true" sz="3399">
                <a:solidFill>
                  <a:srgbClr val="000000"/>
                </a:solidFill>
                <a:latin typeface="Open Sans Bold"/>
                <a:ea typeface="Open Sans Bold"/>
                <a:cs typeface="Open Sans Bold"/>
                <a:sym typeface="Open Sans Bold"/>
              </a:rPr>
              <a:t>Servidores Temporários</a:t>
            </a:r>
          </a:p>
          <a:p>
            <a:pPr algn="ctr">
              <a:lnSpc>
                <a:spcPts val="4759"/>
              </a:lnSpc>
              <a:spcBef>
                <a:spcPct val="0"/>
              </a:spcBef>
            </a:pPr>
          </a:p>
          <a:p>
            <a:pPr algn="ctr">
              <a:lnSpc>
                <a:spcPts val="4759"/>
              </a:lnSpc>
              <a:spcBef>
                <a:spcPct val="0"/>
              </a:spcBef>
            </a:pPr>
            <a:r>
              <a:rPr lang="en-US" sz="3399">
                <a:solidFill>
                  <a:srgbClr val="000000"/>
                </a:solidFill>
                <a:latin typeface="Open Sans"/>
                <a:ea typeface="Open Sans"/>
                <a:cs typeface="Open Sans"/>
                <a:sym typeface="Open Sans"/>
              </a:rPr>
              <a:t>São contratados por tempo determinado para atender a necessidade temporária e excepcional do interesse público.</a:t>
            </a:r>
          </a:p>
        </p:txBody>
      </p:sp>
      <p:sp>
        <p:nvSpPr>
          <p:cNvPr name="TextBox 4" id="4"/>
          <p:cNvSpPr txBox="true"/>
          <p:nvPr/>
        </p:nvSpPr>
        <p:spPr>
          <a:xfrm rot="0">
            <a:off x="0" y="4675059"/>
            <a:ext cx="18288000" cy="3580765"/>
          </a:xfrm>
          <a:prstGeom prst="rect">
            <a:avLst/>
          </a:prstGeom>
        </p:spPr>
        <p:txBody>
          <a:bodyPr anchor="t" rtlCol="false" tIns="0" lIns="0" bIns="0" rIns="0">
            <a:spAutoFit/>
          </a:bodyPr>
          <a:lstStyle/>
          <a:p>
            <a:pPr algn="ctr">
              <a:lnSpc>
                <a:spcPts val="4759"/>
              </a:lnSpc>
              <a:spcBef>
                <a:spcPct val="0"/>
              </a:spcBef>
            </a:pPr>
            <a:r>
              <a:rPr lang="en-US" b="true" sz="3399">
                <a:solidFill>
                  <a:srgbClr val="000000"/>
                </a:solidFill>
                <a:latin typeface="Open Sans Bold"/>
                <a:ea typeface="Open Sans Bold"/>
                <a:cs typeface="Open Sans Bold"/>
                <a:sym typeface="Open Sans Bold"/>
              </a:rPr>
              <a:t>Estagiários</a:t>
            </a:r>
          </a:p>
          <a:p>
            <a:pPr algn="ctr">
              <a:lnSpc>
                <a:spcPts val="4759"/>
              </a:lnSpc>
              <a:spcBef>
                <a:spcPct val="0"/>
              </a:spcBef>
            </a:pPr>
          </a:p>
          <a:p>
            <a:pPr algn="ctr">
              <a:lnSpc>
                <a:spcPts val="4759"/>
              </a:lnSpc>
              <a:spcBef>
                <a:spcPct val="0"/>
              </a:spcBef>
            </a:pPr>
            <a:r>
              <a:rPr lang="en-US" sz="3399">
                <a:solidFill>
                  <a:srgbClr val="000000"/>
                </a:solidFill>
                <a:latin typeface="Open Sans"/>
                <a:ea typeface="Open Sans"/>
                <a:cs typeface="Open Sans"/>
                <a:sym typeface="Open Sans"/>
              </a:rPr>
              <a:t>São estudantes que atuam na Administração Pública para aprimorar sua formação prática e profissional.</a:t>
            </a:r>
          </a:p>
          <a:p>
            <a:pPr algn="ctr">
              <a:lnSpc>
                <a:spcPts val="4759"/>
              </a:lnSpc>
              <a:spcBef>
                <a:spcPct val="0"/>
              </a:spcBef>
            </a:pPr>
            <a:r>
              <a:rPr lang="en-US" sz="3399">
                <a:solidFill>
                  <a:srgbClr val="000000"/>
                </a:solidFill>
                <a:latin typeface="Open Sans"/>
                <a:ea typeface="Open Sans"/>
                <a:cs typeface="Open Sans"/>
                <a:sym typeface="Open Sans"/>
              </a:rPr>
              <a:t>  Não têm vínculo empregatício e recebem bolsa e auxílio-transporte.</a:t>
            </a:r>
          </a:p>
          <a:p>
            <a:pPr algn="ctr">
              <a:lnSpc>
                <a:spcPts val="4759"/>
              </a:lnSpc>
              <a:spcBef>
                <a:spcPct val="0"/>
              </a:spcBef>
            </a:pPr>
            <a:r>
              <a:rPr lang="en-US" sz="3399">
                <a:solidFill>
                  <a:srgbClr val="000000"/>
                </a:solidFill>
                <a:latin typeface="Open Sans"/>
                <a:ea typeface="Open Sans"/>
                <a:cs typeface="Open Sans"/>
                <a:sym typeface="Open Sans"/>
              </a:rPr>
              <a:t> Objetivo: aprendizado e experiência, não substituição de servidores.</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810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931" t="-3862" r="-1931" b="0"/>
            </a:stretch>
          </a:blipFill>
        </p:spPr>
      </p:sp>
      <p:sp>
        <p:nvSpPr>
          <p:cNvPr name="TextBox 3" id="3"/>
          <p:cNvSpPr txBox="true"/>
          <p:nvPr/>
        </p:nvSpPr>
        <p:spPr>
          <a:xfrm rot="0">
            <a:off x="5541466" y="1270820"/>
            <a:ext cx="7205067" cy="1180465"/>
          </a:xfrm>
          <a:prstGeom prst="rect">
            <a:avLst/>
          </a:prstGeom>
        </p:spPr>
        <p:txBody>
          <a:bodyPr anchor="t" rtlCol="false" tIns="0" lIns="0" bIns="0" rIns="0">
            <a:spAutoFit/>
          </a:bodyPr>
          <a:lstStyle/>
          <a:p>
            <a:pPr algn="ctr">
              <a:lnSpc>
                <a:spcPts val="4759"/>
              </a:lnSpc>
              <a:spcBef>
                <a:spcPct val="0"/>
              </a:spcBef>
            </a:pPr>
            <a:r>
              <a:rPr lang="en-US" sz="3399">
                <a:solidFill>
                  <a:srgbClr val="000000"/>
                </a:solidFill>
                <a:latin typeface="Open Sans"/>
                <a:ea typeface="Open Sans"/>
                <a:cs typeface="Open Sans"/>
                <a:sym typeface="Open Sans"/>
              </a:rPr>
              <a:t> </a:t>
            </a:r>
            <a:r>
              <a:rPr lang="en-US" b="true" sz="3399">
                <a:solidFill>
                  <a:srgbClr val="000000"/>
                </a:solidFill>
                <a:latin typeface="Open Sans Bold"/>
                <a:ea typeface="Open Sans Bold"/>
                <a:cs typeface="Open Sans Bold"/>
                <a:sym typeface="Open Sans Bold"/>
              </a:rPr>
              <a:t>Estágio Probatório e Estabilidade</a:t>
            </a:r>
          </a:p>
          <a:p>
            <a:pPr algn="ctr">
              <a:lnSpc>
                <a:spcPts val="4759"/>
              </a:lnSpc>
              <a:spcBef>
                <a:spcPct val="0"/>
              </a:spcBef>
            </a:pPr>
          </a:p>
        </p:txBody>
      </p:sp>
      <p:sp>
        <p:nvSpPr>
          <p:cNvPr name="TextBox 4" id="4"/>
          <p:cNvSpPr txBox="true"/>
          <p:nvPr/>
        </p:nvSpPr>
        <p:spPr>
          <a:xfrm rot="0">
            <a:off x="1028700" y="2186445"/>
            <a:ext cx="16230600" cy="6257926"/>
          </a:xfrm>
          <a:prstGeom prst="rect">
            <a:avLst/>
          </a:prstGeom>
        </p:spPr>
        <p:txBody>
          <a:bodyPr anchor="t" rtlCol="false" tIns="0" lIns="0" bIns="0" rIns="0">
            <a:spAutoFit/>
          </a:bodyPr>
          <a:lstStyle/>
          <a:p>
            <a:pPr algn="just">
              <a:lnSpc>
                <a:spcPts val="4199"/>
              </a:lnSpc>
            </a:pPr>
            <a:r>
              <a:rPr lang="en-US" sz="2999">
                <a:solidFill>
                  <a:srgbClr val="000000"/>
                </a:solidFill>
                <a:latin typeface="Open Sans"/>
                <a:ea typeface="Open Sans"/>
                <a:cs typeface="Open Sans"/>
                <a:sym typeface="Open Sans"/>
              </a:rPr>
              <a:t>Quem avalia ? </a:t>
            </a:r>
          </a:p>
          <a:p>
            <a:pPr algn="just">
              <a:lnSpc>
                <a:spcPts val="4199"/>
              </a:lnSpc>
            </a:pPr>
          </a:p>
          <a:p>
            <a:pPr algn="just">
              <a:lnSpc>
                <a:spcPts val="4199"/>
              </a:lnSpc>
            </a:pPr>
            <a:r>
              <a:rPr lang="en-US" sz="2999">
                <a:solidFill>
                  <a:srgbClr val="000000"/>
                </a:solidFill>
                <a:latin typeface="Open Sans"/>
                <a:ea typeface="Open Sans"/>
                <a:cs typeface="Open Sans"/>
                <a:sym typeface="Open Sans"/>
              </a:rPr>
              <a:t>No estágio probatório, o servidor é avaliado no desenvolvimento do cargo para o qual prestou concurso, logo, quem deve avaliar é seu superior direto. </a:t>
            </a:r>
          </a:p>
          <a:p>
            <a:pPr algn="just">
              <a:lnSpc>
                <a:spcPts val="4199"/>
              </a:lnSpc>
            </a:pPr>
          </a:p>
          <a:p>
            <a:pPr algn="just">
              <a:lnSpc>
                <a:spcPts val="4199"/>
              </a:lnSpc>
            </a:pPr>
            <a:r>
              <a:rPr lang="en-US" sz="2999">
                <a:solidFill>
                  <a:srgbClr val="000000"/>
                </a:solidFill>
                <a:latin typeface="Open Sans"/>
                <a:ea typeface="Open Sans"/>
                <a:cs typeface="Open Sans"/>
                <a:sym typeface="Open Sans"/>
              </a:rPr>
              <a:t>O que é preciso?</a:t>
            </a:r>
          </a:p>
          <a:p>
            <a:pPr algn="just">
              <a:lnSpc>
                <a:spcPts val="4199"/>
              </a:lnSpc>
            </a:pPr>
          </a:p>
          <a:p>
            <a:pPr algn="just" marL="647694" indent="-323847" lvl="1">
              <a:lnSpc>
                <a:spcPts val="4199"/>
              </a:lnSpc>
              <a:buFont typeface="Arial"/>
              <a:buChar char="•"/>
            </a:pPr>
            <a:r>
              <a:rPr lang="en-US" sz="2999">
                <a:solidFill>
                  <a:srgbClr val="000000"/>
                </a:solidFill>
                <a:latin typeface="Open Sans"/>
                <a:ea typeface="Open Sans"/>
                <a:cs typeface="Open Sans"/>
                <a:sym typeface="Open Sans"/>
              </a:rPr>
              <a:t>conhecer a função a ser realizada </a:t>
            </a:r>
          </a:p>
          <a:p>
            <a:pPr algn="just" marL="647694" indent="-323847" lvl="1">
              <a:lnSpc>
                <a:spcPts val="4199"/>
              </a:lnSpc>
              <a:buFont typeface="Arial"/>
              <a:buChar char="•"/>
            </a:pPr>
            <a:r>
              <a:rPr lang="en-US" sz="2999">
                <a:solidFill>
                  <a:srgbClr val="000000"/>
                </a:solidFill>
                <a:latin typeface="Open Sans"/>
                <a:ea typeface="Open Sans"/>
                <a:cs typeface="Open Sans"/>
                <a:sym typeface="Open Sans"/>
              </a:rPr>
              <a:t>acompanhar o trabalho do servidor</a:t>
            </a:r>
          </a:p>
          <a:p>
            <a:pPr algn="just" marL="647694" indent="-323847" lvl="1">
              <a:lnSpc>
                <a:spcPts val="4199"/>
              </a:lnSpc>
              <a:buFont typeface="Arial"/>
              <a:buChar char="•"/>
            </a:pPr>
            <a:r>
              <a:rPr lang="en-US" sz="2999">
                <a:solidFill>
                  <a:srgbClr val="000000"/>
                </a:solidFill>
                <a:latin typeface="Open Sans"/>
                <a:ea typeface="Open Sans"/>
                <a:cs typeface="Open Sans"/>
                <a:sym typeface="Open Sans"/>
              </a:rPr>
              <a:t>orientar o servidor quanto a função, deveres, direitos, organização na repartição, legislação local </a:t>
            </a:r>
          </a:p>
          <a:p>
            <a:pPr algn="just" marL="647694" indent="-323847" lvl="1">
              <a:lnSpc>
                <a:spcPts val="4199"/>
              </a:lnSpc>
              <a:buFont typeface="Arial"/>
              <a:buChar char="•"/>
            </a:pPr>
            <a:r>
              <a:rPr lang="en-US" sz="2999">
                <a:solidFill>
                  <a:srgbClr val="000000"/>
                </a:solidFill>
                <a:latin typeface="Open Sans"/>
                <a:ea typeface="Open Sans"/>
                <a:cs typeface="Open Sans"/>
                <a:sym typeface="Open Sans"/>
              </a:rPr>
              <a:t> se necessário orientar o servidor por escrito</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931" t="-3862" r="-1931" b="0"/>
            </a:stretch>
          </a:blipFill>
        </p:spPr>
      </p:sp>
      <p:sp>
        <p:nvSpPr>
          <p:cNvPr name="TextBox 3" id="3"/>
          <p:cNvSpPr txBox="true"/>
          <p:nvPr/>
        </p:nvSpPr>
        <p:spPr>
          <a:xfrm rot="0">
            <a:off x="1028700" y="2652369"/>
            <a:ext cx="16230600" cy="2647950"/>
          </a:xfrm>
          <a:prstGeom prst="rect">
            <a:avLst/>
          </a:prstGeom>
        </p:spPr>
        <p:txBody>
          <a:bodyPr anchor="t" rtlCol="false" tIns="0" lIns="0" bIns="0" rIns="0">
            <a:spAutoFit/>
          </a:bodyPr>
          <a:lstStyle/>
          <a:p>
            <a:pPr algn="ctr">
              <a:lnSpc>
                <a:spcPts val="4200"/>
              </a:lnSpc>
              <a:spcBef>
                <a:spcPct val="0"/>
              </a:spcBef>
            </a:pPr>
            <a:r>
              <a:rPr lang="en-US" b="true" sz="3000">
                <a:solidFill>
                  <a:srgbClr val="000000"/>
                </a:solidFill>
                <a:latin typeface="Open Sans Bold"/>
                <a:ea typeface="Open Sans Bold"/>
                <a:cs typeface="Open Sans Bold"/>
                <a:sym typeface="Open Sans Bold"/>
              </a:rPr>
              <a:t>RESCISÃO (Término do vínculo)</a:t>
            </a:r>
          </a:p>
          <a:p>
            <a:pPr algn="ctr">
              <a:lnSpc>
                <a:spcPts val="4200"/>
              </a:lnSpc>
              <a:spcBef>
                <a:spcPct val="0"/>
              </a:spcBef>
            </a:pPr>
          </a:p>
          <a:p>
            <a:pPr algn="ctr">
              <a:lnSpc>
                <a:spcPts val="4200"/>
              </a:lnSpc>
              <a:spcBef>
                <a:spcPct val="0"/>
              </a:spcBef>
            </a:pPr>
          </a:p>
          <a:p>
            <a:pPr algn="ctr">
              <a:lnSpc>
                <a:spcPts val="4200"/>
              </a:lnSpc>
              <a:spcBef>
                <a:spcPct val="0"/>
              </a:spcBef>
            </a:pPr>
            <a:r>
              <a:rPr lang="en-US" sz="3000">
                <a:solidFill>
                  <a:srgbClr val="000000"/>
                </a:solidFill>
                <a:latin typeface="Open Sans"/>
                <a:ea typeface="Open Sans"/>
                <a:cs typeface="Open Sans"/>
                <a:sym typeface="Open Sans"/>
              </a:rPr>
              <a:t>No setor público, o termo “rescisão” não é muito usado, como no setor privado. Em vez disso, o vínculo pode ser encerrado por:</a:t>
            </a:r>
          </a:p>
        </p:txBody>
      </p:sp>
      <p:sp>
        <p:nvSpPr>
          <p:cNvPr name="TextBox 4" id="4"/>
          <p:cNvSpPr txBox="true"/>
          <p:nvPr/>
        </p:nvSpPr>
        <p:spPr>
          <a:xfrm rot="0">
            <a:off x="2559876" y="542594"/>
            <a:ext cx="12550140" cy="1180465"/>
          </a:xfrm>
          <a:prstGeom prst="rect">
            <a:avLst/>
          </a:prstGeom>
        </p:spPr>
        <p:txBody>
          <a:bodyPr anchor="t" rtlCol="false" tIns="0" lIns="0" bIns="0" rIns="0">
            <a:spAutoFit/>
          </a:bodyPr>
          <a:lstStyle/>
          <a:p>
            <a:pPr algn="ctr">
              <a:lnSpc>
                <a:spcPts val="4759"/>
              </a:lnSpc>
              <a:spcBef>
                <a:spcPct val="0"/>
              </a:spcBef>
            </a:pPr>
            <a:r>
              <a:rPr lang="en-US" sz="3399">
                <a:solidFill>
                  <a:srgbClr val="000000"/>
                </a:solidFill>
                <a:latin typeface="Open Sans"/>
                <a:ea typeface="Open Sans"/>
                <a:cs typeface="Open Sans"/>
                <a:sym typeface="Open Sans"/>
              </a:rPr>
              <a:t> </a:t>
            </a:r>
          </a:p>
          <a:p>
            <a:pPr algn="ctr">
              <a:lnSpc>
                <a:spcPts val="4759"/>
              </a:lnSpc>
              <a:spcBef>
                <a:spcPct val="0"/>
              </a:spcBef>
            </a:pPr>
            <a:r>
              <a:rPr lang="en-US" b="true" sz="3399">
                <a:solidFill>
                  <a:srgbClr val="000000"/>
                </a:solidFill>
                <a:latin typeface="Open Sans Bold"/>
                <a:ea typeface="Open Sans Bold"/>
                <a:cs typeface="Open Sans Bold"/>
                <a:sym typeface="Open Sans Bold"/>
              </a:rPr>
              <a:t>Afastamentos (rescisão, exoneração, demissão, licenças...)</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931" t="-3862" r="-1931" b="0"/>
            </a:stretch>
          </a:blipFill>
        </p:spPr>
      </p:sp>
      <p:sp>
        <p:nvSpPr>
          <p:cNvPr name="TextBox 3" id="3"/>
          <p:cNvSpPr txBox="true"/>
          <p:nvPr/>
        </p:nvSpPr>
        <p:spPr>
          <a:xfrm rot="0">
            <a:off x="1028700" y="971550"/>
            <a:ext cx="16230600" cy="5848350"/>
          </a:xfrm>
          <a:prstGeom prst="rect">
            <a:avLst/>
          </a:prstGeom>
        </p:spPr>
        <p:txBody>
          <a:bodyPr anchor="t" rtlCol="false" tIns="0" lIns="0" bIns="0" rIns="0">
            <a:spAutoFit/>
          </a:bodyPr>
          <a:lstStyle/>
          <a:p>
            <a:pPr algn="ctr">
              <a:lnSpc>
                <a:spcPts val="4200"/>
              </a:lnSpc>
              <a:spcBef>
                <a:spcPct val="0"/>
              </a:spcBef>
            </a:pPr>
            <a:r>
              <a:rPr lang="en-US" b="true" sz="3000">
                <a:solidFill>
                  <a:srgbClr val="000000"/>
                </a:solidFill>
                <a:latin typeface="Open Sans Bold"/>
                <a:ea typeface="Open Sans Bold"/>
                <a:cs typeface="Open Sans Bold"/>
                <a:sym typeface="Open Sans Bold"/>
              </a:rPr>
              <a:t>EXONERAÇÃO</a:t>
            </a:r>
          </a:p>
          <a:p>
            <a:pPr algn="just">
              <a:lnSpc>
                <a:spcPts val="4200"/>
              </a:lnSpc>
              <a:spcBef>
                <a:spcPct val="0"/>
              </a:spcBef>
            </a:pPr>
          </a:p>
          <a:p>
            <a:pPr algn="just">
              <a:lnSpc>
                <a:spcPts val="4200"/>
              </a:lnSpc>
              <a:spcBef>
                <a:spcPct val="0"/>
              </a:spcBef>
            </a:pPr>
            <a:r>
              <a:rPr lang="en-US" sz="3000">
                <a:solidFill>
                  <a:srgbClr val="000000"/>
                </a:solidFill>
                <a:latin typeface="Open Sans"/>
                <a:ea typeface="Open Sans"/>
                <a:cs typeface="Open Sans"/>
                <a:sym typeface="Open Sans"/>
              </a:rPr>
              <a:t>É o desligamento sem caráter punitivo. Pode ocorrer:</a:t>
            </a:r>
          </a:p>
          <a:p>
            <a:pPr algn="just">
              <a:lnSpc>
                <a:spcPts val="4200"/>
              </a:lnSpc>
              <a:spcBef>
                <a:spcPct val="0"/>
              </a:spcBef>
            </a:pPr>
          </a:p>
          <a:p>
            <a:pPr algn="just">
              <a:lnSpc>
                <a:spcPts val="4200"/>
              </a:lnSpc>
              <a:spcBef>
                <a:spcPct val="0"/>
              </a:spcBef>
            </a:pPr>
            <a:r>
              <a:rPr lang="en-US" sz="3000">
                <a:solidFill>
                  <a:srgbClr val="000000"/>
                </a:solidFill>
                <a:latin typeface="Open Sans"/>
                <a:ea typeface="Open Sans"/>
                <a:cs typeface="Open Sans"/>
                <a:sym typeface="Open Sans"/>
              </a:rPr>
              <a:t>A pedido do servidor, quando ele quer sair.</a:t>
            </a:r>
          </a:p>
          <a:p>
            <a:pPr algn="just">
              <a:lnSpc>
                <a:spcPts val="4200"/>
              </a:lnSpc>
              <a:spcBef>
                <a:spcPct val="0"/>
              </a:spcBef>
            </a:pPr>
          </a:p>
          <a:p>
            <a:pPr algn="just">
              <a:lnSpc>
                <a:spcPts val="4200"/>
              </a:lnSpc>
              <a:spcBef>
                <a:spcPct val="0"/>
              </a:spcBef>
            </a:pPr>
            <a:r>
              <a:rPr lang="en-US" sz="3000">
                <a:solidFill>
                  <a:srgbClr val="000000"/>
                </a:solidFill>
                <a:latin typeface="Open Sans"/>
                <a:ea typeface="Open Sans"/>
                <a:cs typeface="Open Sans"/>
                <a:sym typeface="Open Sans"/>
              </a:rPr>
              <a:t>De ofício, por decisão da Administração, por exemplo:</a:t>
            </a:r>
          </a:p>
          <a:p>
            <a:pPr algn="just">
              <a:lnSpc>
                <a:spcPts val="4200"/>
              </a:lnSpc>
              <a:spcBef>
                <a:spcPct val="0"/>
              </a:spcBef>
            </a:pPr>
          </a:p>
          <a:p>
            <a:pPr algn="just">
              <a:lnSpc>
                <a:spcPts val="4200"/>
              </a:lnSpc>
              <a:spcBef>
                <a:spcPct val="0"/>
              </a:spcBef>
            </a:pPr>
            <a:r>
              <a:rPr lang="en-US" sz="3000">
                <a:solidFill>
                  <a:srgbClr val="000000"/>
                </a:solidFill>
                <a:latin typeface="Open Sans"/>
                <a:ea typeface="Open Sans"/>
                <a:cs typeface="Open Sans"/>
                <a:sym typeface="Open Sans"/>
              </a:rPr>
              <a:t>Quando o servidor não toma posse no prazo.</a:t>
            </a:r>
          </a:p>
          <a:p>
            <a:pPr algn="just">
              <a:lnSpc>
                <a:spcPts val="4200"/>
              </a:lnSpc>
              <a:spcBef>
                <a:spcPct val="0"/>
              </a:spcBef>
            </a:pPr>
            <a:r>
              <a:rPr lang="en-US" sz="3000">
                <a:solidFill>
                  <a:srgbClr val="000000"/>
                </a:solidFill>
                <a:latin typeface="Open Sans"/>
                <a:ea typeface="Open Sans"/>
                <a:cs typeface="Open Sans"/>
                <a:sym typeface="Open Sans"/>
              </a:rPr>
              <a:t>Quando não entra em exercício após tomar posse.</a:t>
            </a:r>
          </a:p>
          <a:p>
            <a:pPr algn="just">
              <a:lnSpc>
                <a:spcPts val="4200"/>
              </a:lnSpc>
              <a:spcBef>
                <a:spcPct val="0"/>
              </a:spcBef>
            </a:pPr>
            <a:r>
              <a:rPr lang="en-US" sz="3000">
                <a:solidFill>
                  <a:srgbClr val="000000"/>
                </a:solidFill>
                <a:latin typeface="Open Sans"/>
                <a:ea typeface="Open Sans"/>
                <a:cs typeface="Open Sans"/>
                <a:sym typeface="Open Sans"/>
              </a:rPr>
              <a:t>Quando não é aprovado no estágio probatório.</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931" t="-3862" r="-1931" b="0"/>
            </a:stretch>
          </a:blipFill>
        </p:spPr>
      </p:sp>
      <p:sp>
        <p:nvSpPr>
          <p:cNvPr name="TextBox 3" id="3"/>
          <p:cNvSpPr txBox="true"/>
          <p:nvPr/>
        </p:nvSpPr>
        <p:spPr>
          <a:xfrm rot="0">
            <a:off x="1028700" y="1665910"/>
            <a:ext cx="16506230" cy="5314950"/>
          </a:xfrm>
          <a:prstGeom prst="rect">
            <a:avLst/>
          </a:prstGeom>
        </p:spPr>
        <p:txBody>
          <a:bodyPr anchor="t" rtlCol="false" tIns="0" lIns="0" bIns="0" rIns="0">
            <a:spAutoFit/>
          </a:bodyPr>
          <a:lstStyle/>
          <a:p>
            <a:pPr algn="ctr">
              <a:lnSpc>
                <a:spcPts val="4200"/>
              </a:lnSpc>
              <a:spcBef>
                <a:spcPct val="0"/>
              </a:spcBef>
            </a:pPr>
            <a:r>
              <a:rPr lang="en-US" b="true" sz="3000">
                <a:solidFill>
                  <a:srgbClr val="000000"/>
                </a:solidFill>
                <a:latin typeface="Open Sans Bold"/>
                <a:ea typeface="Open Sans Bold"/>
                <a:cs typeface="Open Sans Bold"/>
                <a:sym typeface="Open Sans Bold"/>
              </a:rPr>
              <a:t>D</a:t>
            </a:r>
            <a:r>
              <a:rPr lang="en-US" b="true" sz="3000">
                <a:solidFill>
                  <a:srgbClr val="000000"/>
                </a:solidFill>
                <a:latin typeface="Open Sans Bold"/>
                <a:ea typeface="Open Sans Bold"/>
                <a:cs typeface="Open Sans Bold"/>
                <a:sym typeface="Open Sans Bold"/>
              </a:rPr>
              <a:t>EMISSÃO</a:t>
            </a:r>
          </a:p>
          <a:p>
            <a:pPr algn="ctr">
              <a:lnSpc>
                <a:spcPts val="4200"/>
              </a:lnSpc>
              <a:spcBef>
                <a:spcPct val="0"/>
              </a:spcBef>
            </a:pPr>
          </a:p>
          <a:p>
            <a:pPr algn="l">
              <a:lnSpc>
                <a:spcPts val="4200"/>
              </a:lnSpc>
              <a:spcBef>
                <a:spcPct val="0"/>
              </a:spcBef>
            </a:pPr>
            <a:r>
              <a:rPr lang="en-US" sz="3000">
                <a:solidFill>
                  <a:srgbClr val="000000"/>
                </a:solidFill>
                <a:latin typeface="Open Sans"/>
                <a:ea typeface="Open Sans"/>
                <a:cs typeface="Open Sans"/>
                <a:sym typeface="Open Sans"/>
              </a:rPr>
              <a:t>É uma penalidade administrativa, aplicada após processo disciplinar, por faltas graves, como:</a:t>
            </a:r>
          </a:p>
          <a:p>
            <a:pPr algn="l">
              <a:lnSpc>
                <a:spcPts val="4200"/>
              </a:lnSpc>
              <a:spcBef>
                <a:spcPct val="0"/>
              </a:spcBef>
            </a:pPr>
          </a:p>
          <a:p>
            <a:pPr algn="l">
              <a:lnSpc>
                <a:spcPts val="4200"/>
              </a:lnSpc>
              <a:spcBef>
                <a:spcPct val="0"/>
              </a:spcBef>
            </a:pPr>
            <a:r>
              <a:rPr lang="en-US" sz="3000">
                <a:solidFill>
                  <a:srgbClr val="000000"/>
                </a:solidFill>
                <a:latin typeface="Open Sans"/>
                <a:ea typeface="Open Sans"/>
                <a:cs typeface="Open Sans"/>
                <a:sym typeface="Open Sans"/>
              </a:rPr>
              <a:t>Abandono de cargo;</a:t>
            </a:r>
          </a:p>
          <a:p>
            <a:pPr algn="l">
              <a:lnSpc>
                <a:spcPts val="4200"/>
              </a:lnSpc>
              <a:spcBef>
                <a:spcPct val="0"/>
              </a:spcBef>
            </a:pPr>
            <a:r>
              <a:rPr lang="en-US" sz="3000">
                <a:solidFill>
                  <a:srgbClr val="000000"/>
                </a:solidFill>
                <a:latin typeface="Open Sans"/>
                <a:ea typeface="Open Sans"/>
                <a:cs typeface="Open Sans"/>
                <a:sym typeface="Open Sans"/>
              </a:rPr>
              <a:t>Inassiduidade habitual;</a:t>
            </a:r>
          </a:p>
          <a:p>
            <a:pPr algn="l">
              <a:lnSpc>
                <a:spcPts val="4200"/>
              </a:lnSpc>
              <a:spcBef>
                <a:spcPct val="0"/>
              </a:spcBef>
            </a:pPr>
            <a:r>
              <a:rPr lang="en-US" sz="3000">
                <a:solidFill>
                  <a:srgbClr val="000000"/>
                </a:solidFill>
                <a:latin typeface="Open Sans"/>
                <a:ea typeface="Open Sans"/>
                <a:cs typeface="Open Sans"/>
                <a:sym typeface="Open Sans"/>
              </a:rPr>
              <a:t>Improbidade administrativa;</a:t>
            </a:r>
          </a:p>
          <a:p>
            <a:pPr algn="l">
              <a:lnSpc>
                <a:spcPts val="4200"/>
              </a:lnSpc>
              <a:spcBef>
                <a:spcPct val="0"/>
              </a:spcBef>
            </a:pPr>
            <a:r>
              <a:rPr lang="en-US" sz="3000">
                <a:solidFill>
                  <a:srgbClr val="000000"/>
                </a:solidFill>
                <a:latin typeface="Open Sans"/>
                <a:ea typeface="Open Sans"/>
                <a:cs typeface="Open Sans"/>
                <a:sym typeface="Open Sans"/>
              </a:rPr>
              <a:t>Corrupção, entre outras.</a:t>
            </a:r>
          </a:p>
          <a:p>
            <a:pPr algn="l">
              <a:lnSpc>
                <a:spcPts val="4200"/>
              </a:lnSpc>
              <a:spcBef>
                <a:spcPct val="0"/>
              </a:spcBef>
            </a:pPr>
          </a:p>
          <a:p>
            <a:pPr algn="l">
              <a:lnSpc>
                <a:spcPts val="4200"/>
              </a:lnSpc>
              <a:spcBef>
                <a:spcPct val="0"/>
              </a:spcBef>
            </a:pPr>
            <a:r>
              <a:rPr lang="en-US" sz="3000">
                <a:solidFill>
                  <a:srgbClr val="000000"/>
                </a:solidFill>
                <a:latin typeface="Open Sans"/>
                <a:ea typeface="Open Sans"/>
                <a:cs typeface="Open Sans"/>
                <a:sym typeface="Open Sans"/>
              </a:rPr>
              <a:t>Gera impedimentos legais, como inabilitação para cargos públicos por um período.</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931" t="-3862" r="-1931" b="0"/>
            </a:stretch>
          </a:blipFill>
        </p:spPr>
      </p:sp>
      <p:sp>
        <p:nvSpPr>
          <p:cNvPr name="TextBox 3" id="3"/>
          <p:cNvSpPr txBox="true"/>
          <p:nvPr/>
        </p:nvSpPr>
        <p:spPr>
          <a:xfrm rot="0">
            <a:off x="1249453" y="971550"/>
            <a:ext cx="16230600" cy="7448550"/>
          </a:xfrm>
          <a:prstGeom prst="rect">
            <a:avLst/>
          </a:prstGeom>
        </p:spPr>
        <p:txBody>
          <a:bodyPr anchor="t" rtlCol="false" tIns="0" lIns="0" bIns="0" rIns="0">
            <a:spAutoFit/>
          </a:bodyPr>
          <a:lstStyle/>
          <a:p>
            <a:pPr algn="ctr">
              <a:lnSpc>
                <a:spcPts val="4200"/>
              </a:lnSpc>
              <a:spcBef>
                <a:spcPct val="0"/>
              </a:spcBef>
            </a:pPr>
            <a:r>
              <a:rPr lang="en-US" b="true" sz="3000">
                <a:solidFill>
                  <a:srgbClr val="000000"/>
                </a:solidFill>
                <a:latin typeface="Open Sans Bold"/>
                <a:ea typeface="Open Sans Bold"/>
                <a:cs typeface="Open Sans Bold"/>
                <a:sym typeface="Open Sans Bold"/>
              </a:rPr>
              <a:t>LICENÇAS</a:t>
            </a:r>
          </a:p>
          <a:p>
            <a:pPr algn="ctr">
              <a:lnSpc>
                <a:spcPts val="4200"/>
              </a:lnSpc>
              <a:spcBef>
                <a:spcPct val="0"/>
              </a:spcBef>
            </a:pPr>
          </a:p>
          <a:p>
            <a:pPr algn="just">
              <a:lnSpc>
                <a:spcPts val="4200"/>
              </a:lnSpc>
              <a:spcBef>
                <a:spcPct val="0"/>
              </a:spcBef>
            </a:pPr>
          </a:p>
          <a:p>
            <a:pPr algn="just">
              <a:lnSpc>
                <a:spcPts val="4200"/>
              </a:lnSpc>
              <a:spcBef>
                <a:spcPct val="0"/>
              </a:spcBef>
            </a:pPr>
            <a:r>
              <a:rPr lang="en-US" sz="3000">
                <a:solidFill>
                  <a:srgbClr val="000000"/>
                </a:solidFill>
                <a:latin typeface="Open Sans"/>
                <a:ea typeface="Open Sans"/>
                <a:cs typeface="Open Sans"/>
                <a:sym typeface="Open Sans"/>
              </a:rPr>
              <a:t>Servidores públicos têm direito a várias licenças, como:</a:t>
            </a:r>
          </a:p>
          <a:p>
            <a:pPr algn="just">
              <a:lnSpc>
                <a:spcPts val="4200"/>
              </a:lnSpc>
              <a:spcBef>
                <a:spcPct val="0"/>
              </a:spcBef>
            </a:pPr>
          </a:p>
          <a:p>
            <a:pPr algn="just">
              <a:lnSpc>
                <a:spcPts val="4200"/>
              </a:lnSpc>
              <a:spcBef>
                <a:spcPct val="0"/>
              </a:spcBef>
            </a:pPr>
            <a:r>
              <a:rPr lang="en-US" sz="3000">
                <a:solidFill>
                  <a:srgbClr val="000000"/>
                </a:solidFill>
                <a:latin typeface="Open Sans"/>
                <a:ea typeface="Open Sans"/>
                <a:cs typeface="Open Sans"/>
                <a:sym typeface="Open Sans"/>
              </a:rPr>
              <a:t>Licença para tratamento de saúde</a:t>
            </a:r>
          </a:p>
          <a:p>
            <a:pPr algn="just">
              <a:lnSpc>
                <a:spcPts val="4200"/>
              </a:lnSpc>
              <a:spcBef>
                <a:spcPct val="0"/>
              </a:spcBef>
            </a:pPr>
            <a:r>
              <a:rPr lang="en-US" sz="3000">
                <a:solidFill>
                  <a:srgbClr val="000000"/>
                </a:solidFill>
                <a:latin typeface="Open Sans"/>
                <a:ea typeface="Open Sans"/>
                <a:cs typeface="Open Sans"/>
                <a:sym typeface="Open Sans"/>
              </a:rPr>
              <a:t>Licença por motivo de doença em pessoa da família</a:t>
            </a:r>
          </a:p>
          <a:p>
            <a:pPr algn="just">
              <a:lnSpc>
                <a:spcPts val="4200"/>
              </a:lnSpc>
              <a:spcBef>
                <a:spcPct val="0"/>
              </a:spcBef>
            </a:pPr>
            <a:r>
              <a:rPr lang="en-US" sz="3000">
                <a:solidFill>
                  <a:srgbClr val="000000"/>
                </a:solidFill>
                <a:latin typeface="Open Sans"/>
                <a:ea typeface="Open Sans"/>
                <a:cs typeface="Open Sans"/>
                <a:sym typeface="Open Sans"/>
              </a:rPr>
              <a:t>Licença à gestante (maternidade): 120 a 180 dias</a:t>
            </a:r>
          </a:p>
          <a:p>
            <a:pPr algn="just">
              <a:lnSpc>
                <a:spcPts val="4200"/>
              </a:lnSpc>
              <a:spcBef>
                <a:spcPct val="0"/>
              </a:spcBef>
            </a:pPr>
            <a:r>
              <a:rPr lang="en-US" sz="3000">
                <a:solidFill>
                  <a:srgbClr val="000000"/>
                </a:solidFill>
                <a:latin typeface="Open Sans"/>
                <a:ea typeface="Open Sans"/>
                <a:cs typeface="Open Sans"/>
                <a:sym typeface="Open Sans"/>
              </a:rPr>
              <a:t>Licença-paternidade: 5 a 20 dias</a:t>
            </a:r>
          </a:p>
          <a:p>
            <a:pPr algn="just">
              <a:lnSpc>
                <a:spcPts val="4200"/>
              </a:lnSpc>
              <a:spcBef>
                <a:spcPct val="0"/>
              </a:spcBef>
            </a:pPr>
            <a:r>
              <a:rPr lang="en-US" sz="3000">
                <a:solidFill>
                  <a:srgbClr val="000000"/>
                </a:solidFill>
                <a:latin typeface="Open Sans"/>
                <a:ea typeface="Open Sans"/>
                <a:cs typeface="Open Sans"/>
                <a:sym typeface="Open Sans"/>
              </a:rPr>
              <a:t>Licença para capacitação: após 5 anos de efetivo exercício</a:t>
            </a:r>
          </a:p>
          <a:p>
            <a:pPr algn="just">
              <a:lnSpc>
                <a:spcPts val="4200"/>
              </a:lnSpc>
              <a:spcBef>
                <a:spcPct val="0"/>
              </a:spcBef>
            </a:pPr>
            <a:r>
              <a:rPr lang="en-US" sz="3000">
                <a:solidFill>
                  <a:srgbClr val="000000"/>
                </a:solidFill>
                <a:latin typeface="Open Sans"/>
                <a:ea typeface="Open Sans"/>
                <a:cs typeface="Open Sans"/>
                <a:sym typeface="Open Sans"/>
              </a:rPr>
              <a:t>licença para missão militar</a:t>
            </a:r>
          </a:p>
          <a:p>
            <a:pPr algn="just">
              <a:lnSpc>
                <a:spcPts val="4200"/>
              </a:lnSpc>
              <a:spcBef>
                <a:spcPct val="0"/>
              </a:spcBef>
            </a:pPr>
            <a:r>
              <a:rPr lang="en-US" sz="3000">
                <a:solidFill>
                  <a:srgbClr val="000000"/>
                </a:solidFill>
                <a:latin typeface="Open Sans"/>
                <a:ea typeface="Open Sans"/>
                <a:cs typeface="Open Sans"/>
                <a:sym typeface="Open Sans"/>
              </a:rPr>
              <a:t>Licença para interesse particular: sem remuneração, se autorizado</a:t>
            </a:r>
          </a:p>
          <a:p>
            <a:pPr algn="just">
              <a:lnSpc>
                <a:spcPts val="4200"/>
              </a:lnSpc>
              <a:spcBef>
                <a:spcPct val="0"/>
              </a:spcBef>
            </a:pPr>
          </a:p>
          <a:p>
            <a:pPr algn="just">
              <a:lnSpc>
                <a:spcPts val="4200"/>
              </a:lnSpc>
              <a:spcBef>
                <a:spcPct val="0"/>
              </a:spcBef>
            </a:pPr>
            <a:r>
              <a:rPr lang="en-US" sz="3000">
                <a:solidFill>
                  <a:srgbClr val="000000"/>
                </a:solidFill>
                <a:latin typeface="Open Sans"/>
                <a:ea typeface="Open Sans"/>
                <a:cs typeface="Open Sans"/>
                <a:sym typeface="Open Sans"/>
              </a:rPr>
              <a:t>⚠️ Algumas são remuneradas, outras não.</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931" t="-3862" r="-1931" b="0"/>
            </a:stretch>
          </a:blipFill>
        </p:spPr>
      </p:sp>
      <p:sp>
        <p:nvSpPr>
          <p:cNvPr name="TextBox 3" id="3"/>
          <p:cNvSpPr txBox="true"/>
          <p:nvPr/>
        </p:nvSpPr>
        <p:spPr>
          <a:xfrm rot="0">
            <a:off x="1192066" y="1721342"/>
            <a:ext cx="16067234" cy="4180840"/>
          </a:xfrm>
          <a:prstGeom prst="rect">
            <a:avLst/>
          </a:prstGeom>
        </p:spPr>
        <p:txBody>
          <a:bodyPr anchor="t" rtlCol="false" tIns="0" lIns="0" bIns="0" rIns="0">
            <a:spAutoFit/>
          </a:bodyPr>
          <a:lstStyle/>
          <a:p>
            <a:pPr algn="ctr">
              <a:lnSpc>
                <a:spcPts val="4759"/>
              </a:lnSpc>
              <a:spcBef>
                <a:spcPct val="0"/>
              </a:spcBef>
            </a:pPr>
            <a:r>
              <a:rPr lang="en-US" b="true" sz="3399">
                <a:solidFill>
                  <a:srgbClr val="000000"/>
                </a:solidFill>
                <a:latin typeface="Open Sans Bold"/>
                <a:ea typeface="Open Sans Bold"/>
                <a:cs typeface="Open Sans Bold"/>
                <a:sym typeface="Open Sans Bold"/>
              </a:rPr>
              <a:t>Aproveitamento Constitucional (Art. 41, §3º da CF/88)</a:t>
            </a:r>
          </a:p>
          <a:p>
            <a:pPr algn="ctr">
              <a:lnSpc>
                <a:spcPts val="4759"/>
              </a:lnSpc>
              <a:spcBef>
                <a:spcPct val="0"/>
              </a:spcBef>
            </a:pPr>
            <a:r>
              <a:rPr lang="en-US" b="true" sz="3399">
                <a:solidFill>
                  <a:srgbClr val="000000"/>
                </a:solidFill>
                <a:latin typeface="Open Sans Bold"/>
                <a:ea typeface="Open Sans Bold"/>
                <a:cs typeface="Open Sans Bold"/>
                <a:sym typeface="Open Sans Bold"/>
              </a:rPr>
              <a:t>O que é?</a:t>
            </a:r>
          </a:p>
          <a:p>
            <a:pPr algn="ctr">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Ext</a:t>
            </a:r>
            <a:r>
              <a:rPr lang="en-US" sz="3399">
                <a:solidFill>
                  <a:srgbClr val="000000"/>
                </a:solidFill>
                <a:latin typeface="Open Sans"/>
                <a:ea typeface="Open Sans"/>
                <a:cs typeface="Open Sans"/>
                <a:sym typeface="Open Sans"/>
              </a:rPr>
              <a:t>into o cargo ou declarada a sua desnecessidade, o servidor estável ficará em disponibilidade, com remuneração proporcional ao tempo de serviço, até seu adequado aproveitamento em outro cargo. (Redação dada pela Emenda Constitucional nº 19, de 1998)</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931" t="-3862" r="-1931" b="0"/>
            </a:stretch>
          </a:blipFill>
        </p:spPr>
      </p:sp>
      <p:sp>
        <p:nvSpPr>
          <p:cNvPr name="TextBox 3" id="3"/>
          <p:cNvSpPr txBox="true"/>
          <p:nvPr/>
        </p:nvSpPr>
        <p:spPr>
          <a:xfrm rot="0">
            <a:off x="1028700" y="1226669"/>
            <a:ext cx="16230600" cy="2980690"/>
          </a:xfrm>
          <a:prstGeom prst="rect">
            <a:avLst/>
          </a:prstGeom>
        </p:spPr>
        <p:txBody>
          <a:bodyPr anchor="t" rtlCol="false" tIns="0" lIns="0" bIns="0" rIns="0">
            <a:spAutoFit/>
          </a:bodyPr>
          <a:lstStyle/>
          <a:p>
            <a:pPr algn="ctr">
              <a:lnSpc>
                <a:spcPts val="4759"/>
              </a:lnSpc>
              <a:spcBef>
                <a:spcPct val="0"/>
              </a:spcBef>
            </a:pPr>
            <a:r>
              <a:rPr lang="en-US" b="true" sz="3399">
                <a:solidFill>
                  <a:srgbClr val="000000"/>
                </a:solidFill>
                <a:latin typeface="Open Sans Bold"/>
                <a:ea typeface="Open Sans Bold"/>
                <a:cs typeface="Open Sans Bold"/>
                <a:sym typeface="Open Sans Bold"/>
              </a:rPr>
              <a:t>Contexto legal (texto do §3º do art. 41 CF):</a:t>
            </a:r>
          </a:p>
          <a:p>
            <a:pPr algn="ctr">
              <a:lnSpc>
                <a:spcPts val="4759"/>
              </a:lnSpc>
              <a:spcBef>
                <a:spcPct val="0"/>
              </a:spcBef>
            </a:pPr>
          </a:p>
          <a:p>
            <a:pPr algn="ctr">
              <a:lnSpc>
                <a:spcPts val="4759"/>
              </a:lnSpc>
              <a:spcBef>
                <a:spcPct val="0"/>
              </a:spcBef>
            </a:pPr>
            <a:r>
              <a:rPr lang="en-US" sz="3399">
                <a:solidFill>
                  <a:srgbClr val="000000"/>
                </a:solidFill>
                <a:latin typeface="Open Sans"/>
                <a:ea typeface="Open Sans"/>
                <a:cs typeface="Open Sans"/>
                <a:sym typeface="Open Sans"/>
              </a:rPr>
              <a:t>“O servidor público estável que for aposentado em razão de incapacidade, quando for considerada apto para o serviço, será aproveitado em outro cargo de atribuições e vencimentos compatíveis com a sua capacidade.”</a:t>
            </a: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931" t="-3862" r="-1931" b="0"/>
            </a:stretch>
          </a:blipFill>
        </p:spPr>
      </p:sp>
      <p:sp>
        <p:nvSpPr>
          <p:cNvPr name="TextBox 3" id="3"/>
          <p:cNvSpPr txBox="true"/>
          <p:nvPr/>
        </p:nvSpPr>
        <p:spPr>
          <a:xfrm rot="0">
            <a:off x="1028700" y="2162810"/>
            <a:ext cx="16230600" cy="2980690"/>
          </a:xfrm>
          <a:prstGeom prst="rect">
            <a:avLst/>
          </a:prstGeom>
        </p:spPr>
        <p:txBody>
          <a:bodyPr anchor="t" rtlCol="false" tIns="0" lIns="0" bIns="0" rIns="0">
            <a:spAutoFit/>
          </a:bodyPr>
          <a:lstStyle/>
          <a:p>
            <a:pPr algn="ctr">
              <a:lnSpc>
                <a:spcPts val="4759"/>
              </a:lnSpc>
              <a:spcBef>
                <a:spcPct val="0"/>
              </a:spcBef>
            </a:pPr>
            <a:r>
              <a:rPr lang="en-US" sz="3399">
                <a:solidFill>
                  <a:srgbClr val="000000"/>
                </a:solidFill>
                <a:latin typeface="Open Sans"/>
                <a:ea typeface="Open Sans"/>
                <a:cs typeface="Open Sans"/>
                <a:sym typeface="Open Sans"/>
              </a:rPr>
              <a:t>Quando o servidor é aposentado por incapacidade, mas posteriormente é considerado apto para o serviço público, ele pode ser aproveitado, ou seja, recolocado em outro cargo compatível com suas condições físicas e intelectuais.</a:t>
            </a:r>
          </a:p>
          <a:p>
            <a:pPr algn="ctr">
              <a:lnSpc>
                <a:spcPts val="4759"/>
              </a:lnSpc>
              <a:spcBef>
                <a:spcPct val="0"/>
              </a:spcBef>
            </a:pPr>
            <a:r>
              <a:rPr lang="en-US" sz="3399">
                <a:solidFill>
                  <a:srgbClr val="000000"/>
                </a:solidFill>
                <a:latin typeface="Open Sans"/>
                <a:ea typeface="Open Sans"/>
                <a:cs typeface="Open Sans"/>
                <a:sym typeface="Open Sans"/>
              </a:rPr>
              <a:t>Essa recolocação deve respeitar as limitações do servidor e a compatibilidade entre os cargos, garantindo o direito à remuneração adequada.</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028700" y="971550"/>
            <a:ext cx="16230600" cy="5182235"/>
          </a:xfrm>
          <a:prstGeom prst="rect">
            <a:avLst/>
          </a:prstGeom>
        </p:spPr>
        <p:txBody>
          <a:bodyPr anchor="t" rtlCol="false" tIns="0" lIns="0" bIns="0" rIns="0">
            <a:spAutoFit/>
          </a:bodyPr>
          <a:lstStyle/>
          <a:p>
            <a:pPr algn="ctr">
              <a:lnSpc>
                <a:spcPts val="4200"/>
              </a:lnSpc>
              <a:spcBef>
                <a:spcPct val="0"/>
              </a:spcBef>
            </a:pPr>
          </a:p>
          <a:p>
            <a:pPr algn="ctr">
              <a:lnSpc>
                <a:spcPts val="4619"/>
              </a:lnSpc>
              <a:spcBef>
                <a:spcPct val="0"/>
              </a:spcBef>
            </a:pPr>
            <a:r>
              <a:rPr lang="en-US" sz="3299">
                <a:solidFill>
                  <a:srgbClr val="000000"/>
                </a:solidFill>
                <a:latin typeface="Open Sans"/>
                <a:ea typeface="Open Sans"/>
                <a:cs typeface="Open Sans"/>
                <a:sym typeface="Open Sans"/>
              </a:rPr>
              <a:t> </a:t>
            </a:r>
            <a:r>
              <a:rPr lang="en-US" b="true" sz="3299">
                <a:solidFill>
                  <a:srgbClr val="000000"/>
                </a:solidFill>
                <a:latin typeface="Open Sans Bold"/>
                <a:ea typeface="Open Sans Bold"/>
                <a:cs typeface="Open Sans Bold"/>
                <a:sym typeface="Open Sans Bold"/>
              </a:rPr>
              <a:t>Agente público e Agente político</a:t>
            </a:r>
          </a:p>
          <a:p>
            <a:pPr algn="ctr">
              <a:lnSpc>
                <a:spcPts val="4619"/>
              </a:lnSpc>
              <a:spcBef>
                <a:spcPct val="0"/>
              </a:spcBef>
            </a:pPr>
          </a:p>
          <a:p>
            <a:pPr algn="just">
              <a:lnSpc>
                <a:spcPts val="4619"/>
              </a:lnSpc>
              <a:spcBef>
                <a:spcPct val="0"/>
              </a:spcBef>
            </a:pPr>
            <a:r>
              <a:rPr lang="en-US" sz="3299">
                <a:solidFill>
                  <a:srgbClr val="000000"/>
                </a:solidFill>
                <a:latin typeface="Open Sans"/>
                <a:ea typeface="Open Sans"/>
                <a:cs typeface="Open Sans"/>
                <a:sym typeface="Open Sans"/>
              </a:rPr>
              <a:t>(...)  “agente público” é o gênero que abrange todas as pessoas físicas que exercem, ainda que transitoriamente, uma função pública, os “agentes políticos” são aqueles que ocupam os cargos mais elevados da estrutura estatal, exercendo atribuições de direção, orientação e decisão governamental.</a:t>
            </a:r>
          </a:p>
          <a:p>
            <a:pPr algn="just">
              <a:lnSpc>
                <a:spcPts val="3080"/>
              </a:lnSpc>
              <a:spcBef>
                <a:spcPct val="0"/>
              </a:spcBef>
            </a:pPr>
          </a:p>
          <a:p>
            <a:pPr algn="r">
              <a:lnSpc>
                <a:spcPts val="3080"/>
              </a:lnSpc>
              <a:spcBef>
                <a:spcPct val="0"/>
              </a:spcBef>
            </a:pPr>
            <a:r>
              <a:rPr lang="en-US" sz="2200">
                <a:solidFill>
                  <a:srgbClr val="000000"/>
                </a:solidFill>
                <a:latin typeface="Open Sans"/>
                <a:ea typeface="Open Sans"/>
                <a:cs typeface="Open Sans"/>
                <a:sym typeface="Open Sans"/>
              </a:rPr>
              <a:t>( Maria Sylvia Zanella DI PIETRO Direito Administrativo.  36. ed. São Paulo: Atlas, 2023)</a:t>
            </a:r>
          </a:p>
          <a:p>
            <a:pPr algn="r">
              <a:lnSpc>
                <a:spcPts val="3080"/>
              </a:lnSpc>
              <a:spcBef>
                <a:spcPct val="0"/>
              </a:spcBef>
            </a:pP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931" t="-3862" r="-1931" b="0"/>
            </a:stretch>
          </a:blipFill>
        </p:spPr>
      </p:sp>
      <p:sp>
        <p:nvSpPr>
          <p:cNvPr name="TextBox 3" id="3"/>
          <p:cNvSpPr txBox="true"/>
          <p:nvPr/>
        </p:nvSpPr>
        <p:spPr>
          <a:xfrm rot="0">
            <a:off x="1028700" y="962025"/>
            <a:ext cx="16230600" cy="6598920"/>
          </a:xfrm>
          <a:prstGeom prst="rect">
            <a:avLst/>
          </a:prstGeom>
        </p:spPr>
        <p:txBody>
          <a:bodyPr anchor="t" rtlCol="false" tIns="0" lIns="0" bIns="0" rIns="0">
            <a:spAutoFit/>
          </a:bodyPr>
          <a:lstStyle/>
          <a:p>
            <a:pPr algn="ctr">
              <a:lnSpc>
                <a:spcPts val="4900"/>
              </a:lnSpc>
              <a:spcBef>
                <a:spcPct val="0"/>
              </a:spcBef>
            </a:pPr>
            <a:r>
              <a:rPr lang="en-US" b="true" sz="3500">
                <a:solidFill>
                  <a:srgbClr val="000000"/>
                </a:solidFill>
                <a:latin typeface="Open Sans Bold"/>
                <a:ea typeface="Open Sans Bold"/>
                <a:cs typeface="Open Sans Bold"/>
                <a:sym typeface="Open Sans Bold"/>
              </a:rPr>
              <a:t>Diferença entre aproveitamento, reversão e readaptação:</a:t>
            </a:r>
          </a:p>
          <a:p>
            <a:pPr algn="ctr">
              <a:lnSpc>
                <a:spcPts val="4759"/>
              </a:lnSpc>
              <a:spcBef>
                <a:spcPct val="0"/>
              </a:spcBef>
            </a:pPr>
          </a:p>
          <a:p>
            <a:pPr algn="ctr">
              <a:lnSpc>
                <a:spcPts val="4759"/>
              </a:lnSpc>
              <a:spcBef>
                <a:spcPct val="0"/>
              </a:spcBef>
            </a:pPr>
          </a:p>
          <a:p>
            <a:pPr algn="just">
              <a:lnSpc>
                <a:spcPts val="4759"/>
              </a:lnSpc>
              <a:spcBef>
                <a:spcPct val="0"/>
              </a:spcBef>
            </a:pPr>
            <a:r>
              <a:rPr lang="en-US" b="true" sz="3399">
                <a:solidFill>
                  <a:srgbClr val="000000"/>
                </a:solidFill>
                <a:latin typeface="Open Sans Bold"/>
                <a:ea typeface="Open Sans Bold"/>
                <a:cs typeface="Open Sans Bold"/>
                <a:sym typeface="Open Sans Bold"/>
              </a:rPr>
              <a:t>Aproveitamento Recolocação </a:t>
            </a:r>
            <a:r>
              <a:rPr lang="en-US" sz="3399">
                <a:solidFill>
                  <a:srgbClr val="000000"/>
                </a:solidFill>
                <a:latin typeface="Open Sans"/>
                <a:ea typeface="Open Sans"/>
                <a:cs typeface="Open Sans"/>
                <a:sym typeface="Open Sans"/>
              </a:rPr>
              <a:t>de servidor aposentado por incapacidade, mas considerado apto posteriormente, em outro cargo compatível.</a:t>
            </a:r>
          </a:p>
          <a:p>
            <a:pPr algn="just">
              <a:lnSpc>
                <a:spcPts val="4759"/>
              </a:lnSpc>
              <a:spcBef>
                <a:spcPct val="0"/>
              </a:spcBef>
            </a:pPr>
          </a:p>
          <a:p>
            <a:pPr algn="just">
              <a:lnSpc>
                <a:spcPts val="4759"/>
              </a:lnSpc>
              <a:spcBef>
                <a:spcPct val="0"/>
              </a:spcBef>
            </a:pPr>
            <a:r>
              <a:rPr lang="en-US" b="true" sz="3399">
                <a:solidFill>
                  <a:srgbClr val="000000"/>
                </a:solidFill>
                <a:latin typeface="Open Sans Bold"/>
                <a:ea typeface="Open Sans Bold"/>
                <a:cs typeface="Open Sans Bold"/>
                <a:sym typeface="Open Sans Bold"/>
              </a:rPr>
              <a:t>Reversão Retorno ao serviço</a:t>
            </a:r>
            <a:r>
              <a:rPr lang="en-US" sz="3399">
                <a:solidFill>
                  <a:srgbClr val="000000"/>
                </a:solidFill>
                <a:latin typeface="Open Sans"/>
                <a:ea typeface="Open Sans"/>
                <a:cs typeface="Open Sans"/>
                <a:sym typeface="Open Sans"/>
              </a:rPr>
              <a:t> ativo do servidor aposentado voluntariamente, desde que haja interesse da administração.</a:t>
            </a:r>
          </a:p>
          <a:p>
            <a:pPr algn="just">
              <a:lnSpc>
                <a:spcPts val="4759"/>
              </a:lnSpc>
              <a:spcBef>
                <a:spcPct val="0"/>
              </a:spcBef>
            </a:pPr>
          </a:p>
          <a:p>
            <a:pPr algn="just">
              <a:lnSpc>
                <a:spcPts val="4759"/>
              </a:lnSpc>
              <a:spcBef>
                <a:spcPct val="0"/>
              </a:spcBef>
            </a:pPr>
            <a:r>
              <a:rPr lang="en-US" b="true" sz="3399">
                <a:solidFill>
                  <a:srgbClr val="000000"/>
                </a:solidFill>
                <a:latin typeface="Open Sans Bold"/>
                <a:ea typeface="Open Sans Bold"/>
                <a:cs typeface="Open Sans Bold"/>
                <a:sym typeface="Open Sans Bold"/>
              </a:rPr>
              <a:t>Readaptação Recolocação</a:t>
            </a:r>
            <a:r>
              <a:rPr lang="en-US" sz="3399">
                <a:solidFill>
                  <a:srgbClr val="000000"/>
                </a:solidFill>
                <a:latin typeface="Open Sans"/>
                <a:ea typeface="Open Sans"/>
                <a:cs typeface="Open Sans"/>
                <a:sym typeface="Open Sans"/>
              </a:rPr>
              <a:t> do servidor em cargo compatível devido à limitação para exercer suas funções originais (por motivos de saúde, por exemplo).</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931" t="-3862" r="-1931" b="0"/>
            </a:stretch>
          </a:blipFill>
        </p:spPr>
      </p:sp>
      <p:sp>
        <p:nvSpPr>
          <p:cNvPr name="TextBox 3" id="3"/>
          <p:cNvSpPr txBox="true"/>
          <p:nvPr/>
        </p:nvSpPr>
        <p:spPr>
          <a:xfrm rot="0">
            <a:off x="10300323" y="3051577"/>
            <a:ext cx="6782375" cy="3580765"/>
          </a:xfrm>
          <a:prstGeom prst="rect">
            <a:avLst/>
          </a:prstGeom>
        </p:spPr>
        <p:txBody>
          <a:bodyPr anchor="t" rtlCol="false" tIns="0" lIns="0" bIns="0" rIns="0">
            <a:spAutoFit/>
          </a:bodyPr>
          <a:lstStyle/>
          <a:p>
            <a:pPr algn="ctr">
              <a:lnSpc>
                <a:spcPts val="4759"/>
              </a:lnSpc>
              <a:spcBef>
                <a:spcPct val="0"/>
              </a:spcBef>
            </a:pPr>
            <a:r>
              <a:rPr lang="en-US" sz="3399">
                <a:solidFill>
                  <a:srgbClr val="000000"/>
                </a:solidFill>
                <a:latin typeface="Open Sans"/>
                <a:ea typeface="Open Sans"/>
                <a:cs typeface="Open Sans"/>
                <a:sym typeface="Open Sans"/>
              </a:rPr>
              <a:t>"Que o conhecimento adquirido hoje fortaleça ainda mais o compromisso de cada servidor com a legalidade, a eficiência e o serviço público de qualidade que a sociedade merece."</a:t>
            </a:r>
          </a:p>
        </p:txBody>
      </p:sp>
      <p:sp>
        <p:nvSpPr>
          <p:cNvPr name="Freeform 4" id="4"/>
          <p:cNvSpPr/>
          <p:nvPr/>
        </p:nvSpPr>
        <p:spPr>
          <a:xfrm flipH="false" flipV="false" rot="0">
            <a:off x="0" y="2404314"/>
            <a:ext cx="9472130" cy="4941965"/>
          </a:xfrm>
          <a:custGeom>
            <a:avLst/>
            <a:gdLst/>
            <a:ahLst/>
            <a:cxnLst/>
            <a:rect r="r" b="b" t="t" l="l"/>
            <a:pathLst>
              <a:path h="4941965" w="9472130">
                <a:moveTo>
                  <a:pt x="0" y="0"/>
                </a:moveTo>
                <a:lnTo>
                  <a:pt x="9472130" y="0"/>
                </a:lnTo>
                <a:lnTo>
                  <a:pt x="9472130" y="4941965"/>
                </a:lnTo>
                <a:lnTo>
                  <a:pt x="0" y="4941965"/>
                </a:lnTo>
                <a:lnTo>
                  <a:pt x="0" y="0"/>
                </a:lnTo>
                <a:close/>
              </a:path>
            </a:pathLst>
          </a:custGeom>
          <a:blipFill>
            <a:blip r:embed="rId3"/>
            <a:stretch>
              <a:fillRect l="0" t="-293" r="-1165" b="-293"/>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028700" y="1130827"/>
            <a:ext cx="16230600" cy="6381750"/>
          </a:xfrm>
          <a:prstGeom prst="rect">
            <a:avLst/>
          </a:prstGeom>
        </p:spPr>
        <p:txBody>
          <a:bodyPr anchor="t" rtlCol="false" tIns="0" lIns="0" bIns="0" rIns="0">
            <a:spAutoFit/>
          </a:bodyPr>
          <a:lstStyle/>
          <a:p>
            <a:pPr algn="just">
              <a:lnSpc>
                <a:spcPts val="4200"/>
              </a:lnSpc>
              <a:spcBef>
                <a:spcPct val="0"/>
              </a:spcBef>
            </a:pPr>
            <a:r>
              <a:rPr lang="en-US" b="true" sz="3000">
                <a:solidFill>
                  <a:srgbClr val="000000"/>
                </a:solidFill>
                <a:latin typeface="Open Sans Bold"/>
                <a:ea typeface="Open Sans Bold"/>
                <a:cs typeface="Open Sans Bold"/>
                <a:sym typeface="Open Sans Bold"/>
              </a:rPr>
              <a:t>Agente público</a:t>
            </a:r>
            <a:r>
              <a:rPr lang="en-US" sz="3000">
                <a:solidFill>
                  <a:srgbClr val="000000"/>
                </a:solidFill>
                <a:latin typeface="Open Sans"/>
                <a:ea typeface="Open Sans"/>
                <a:cs typeface="Open Sans"/>
                <a:sym typeface="Open Sans"/>
              </a:rPr>
              <a:t> é o termo geral que abrange todas as pessoas que exercem, ainda que temporariamente, com ou sem remuneração, uma função pública.</a:t>
            </a:r>
          </a:p>
          <a:p>
            <a:pPr algn="just">
              <a:lnSpc>
                <a:spcPts val="4200"/>
              </a:lnSpc>
              <a:spcBef>
                <a:spcPct val="0"/>
              </a:spcBef>
            </a:pPr>
          </a:p>
          <a:p>
            <a:pPr algn="just">
              <a:lnSpc>
                <a:spcPts val="4200"/>
              </a:lnSpc>
              <a:spcBef>
                <a:spcPct val="0"/>
              </a:spcBef>
            </a:pPr>
          </a:p>
          <a:p>
            <a:pPr algn="just">
              <a:lnSpc>
                <a:spcPts val="4200"/>
              </a:lnSpc>
              <a:spcBef>
                <a:spcPct val="0"/>
              </a:spcBef>
            </a:pPr>
            <a:r>
              <a:rPr lang="en-US" sz="3000">
                <a:solidFill>
                  <a:srgbClr val="000000"/>
                </a:solidFill>
                <a:latin typeface="Open Sans"/>
                <a:ea typeface="Open Sans"/>
                <a:cs typeface="Open Sans"/>
                <a:sym typeface="Open Sans"/>
              </a:rPr>
              <a:t> </a:t>
            </a:r>
            <a:r>
              <a:rPr lang="en-US" sz="3000">
                <a:solidFill>
                  <a:srgbClr val="1A5B95"/>
                </a:solidFill>
                <a:latin typeface="Open Sans"/>
                <a:ea typeface="Open Sans"/>
                <a:cs typeface="Open Sans"/>
                <a:sym typeface="Open Sans"/>
              </a:rPr>
              <a:t>Exemplo: servidores públicos, empregados públicos, militares, temporários, estagiários etc.</a:t>
            </a:r>
          </a:p>
          <a:p>
            <a:pPr algn="just">
              <a:lnSpc>
                <a:spcPts val="4200"/>
              </a:lnSpc>
              <a:spcBef>
                <a:spcPct val="0"/>
              </a:spcBef>
            </a:pPr>
          </a:p>
          <a:p>
            <a:pPr algn="just">
              <a:lnSpc>
                <a:spcPts val="4200"/>
              </a:lnSpc>
              <a:spcBef>
                <a:spcPct val="0"/>
              </a:spcBef>
            </a:pPr>
            <a:r>
              <a:rPr lang="en-US" b="true" sz="3000">
                <a:solidFill>
                  <a:srgbClr val="000000"/>
                </a:solidFill>
                <a:latin typeface="Open Sans Bold"/>
                <a:ea typeface="Open Sans Bold"/>
                <a:cs typeface="Open Sans Bold"/>
                <a:sym typeface="Open Sans Bold"/>
              </a:rPr>
              <a:t>Agente político,</a:t>
            </a:r>
            <a:r>
              <a:rPr lang="en-US" sz="3000">
                <a:solidFill>
                  <a:srgbClr val="000000"/>
                </a:solidFill>
                <a:latin typeface="Open Sans"/>
                <a:ea typeface="Open Sans"/>
                <a:cs typeface="Open Sans"/>
                <a:sym typeface="Open Sans"/>
              </a:rPr>
              <a:t> por sua vez, é uma espécie de agente público. São os que ocupam os mais altos cargos da estrutura do Estado, responsáveis por decisões políticas e de direção.</a:t>
            </a:r>
          </a:p>
          <a:p>
            <a:pPr algn="just">
              <a:lnSpc>
                <a:spcPts val="4200"/>
              </a:lnSpc>
              <a:spcBef>
                <a:spcPct val="0"/>
              </a:spcBef>
            </a:pPr>
          </a:p>
          <a:p>
            <a:pPr algn="just">
              <a:lnSpc>
                <a:spcPts val="4200"/>
              </a:lnSpc>
              <a:spcBef>
                <a:spcPct val="0"/>
              </a:spcBef>
            </a:pPr>
            <a:r>
              <a:rPr lang="en-US" sz="3000">
                <a:solidFill>
                  <a:srgbClr val="000000"/>
                </a:solidFill>
                <a:latin typeface="Open Sans"/>
                <a:ea typeface="Open Sans"/>
                <a:cs typeface="Open Sans"/>
                <a:sym typeface="Open Sans"/>
              </a:rPr>
              <a:t> </a:t>
            </a:r>
            <a:r>
              <a:rPr lang="en-US" sz="3000">
                <a:solidFill>
                  <a:srgbClr val="1A5B95"/>
                </a:solidFill>
                <a:latin typeface="Open Sans"/>
                <a:ea typeface="Open Sans"/>
                <a:cs typeface="Open Sans"/>
                <a:sym typeface="Open Sans"/>
              </a:rPr>
              <a:t>Exemplo: Presidente da República, governadores, prefeitos, ministros, secretários, deputados, senadores, vereadores, magistrados e membros do Ministério Público.</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028700" y="1182778"/>
            <a:ext cx="16067234" cy="4780915"/>
          </a:xfrm>
          <a:prstGeom prst="rect">
            <a:avLst/>
          </a:prstGeom>
        </p:spPr>
        <p:txBody>
          <a:bodyPr anchor="t" rtlCol="false" tIns="0" lIns="0" bIns="0" rIns="0">
            <a:spAutoFit/>
          </a:bodyPr>
          <a:lstStyle/>
          <a:p>
            <a:pPr algn="just">
              <a:lnSpc>
                <a:spcPts val="4759"/>
              </a:lnSpc>
              <a:spcBef>
                <a:spcPct val="0"/>
              </a:spcBef>
            </a:pPr>
            <a:r>
              <a:rPr lang="en-US" b="true" sz="3399">
                <a:solidFill>
                  <a:srgbClr val="000000"/>
                </a:solidFill>
                <a:latin typeface="Open Sans Bold"/>
                <a:ea typeface="Open Sans Bold"/>
                <a:cs typeface="Open Sans Bold"/>
                <a:sym typeface="Open Sans Bold"/>
              </a:rPr>
              <a:t>Funcionário público</a:t>
            </a:r>
            <a:r>
              <a:rPr lang="en-US" sz="3399">
                <a:solidFill>
                  <a:srgbClr val="000000"/>
                </a:solidFill>
                <a:latin typeface="Open Sans"/>
                <a:ea typeface="Open Sans"/>
                <a:cs typeface="Open Sans"/>
                <a:sym typeface="Open Sans"/>
              </a:rPr>
              <a:t> -  Termo antigo, usado antes da Constituição de 1988.  Hoje está em desuso na doutrina e legislação moderna, substituído por servidor público estatutário.</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Refere-se ao agente ocupante de cargo público efetivo ou em comissão, regido por estatuto próprio (por exemplo, a Lei 8.112/1990 na esfera federal).</a:t>
            </a:r>
          </a:p>
          <a:p>
            <a:pPr algn="just">
              <a:lnSpc>
                <a:spcPts val="4759"/>
              </a:lnSpc>
              <a:spcBef>
                <a:spcPct val="0"/>
              </a:spcBef>
            </a:pPr>
          </a:p>
          <a:p>
            <a:pPr algn="just">
              <a:lnSpc>
                <a:spcPts val="4759"/>
              </a:lnSpc>
              <a:spcBef>
                <a:spcPct val="0"/>
              </a:spcBef>
            </a:pPr>
            <a:r>
              <a:rPr lang="en-US" sz="3399">
                <a:solidFill>
                  <a:srgbClr val="1A5B95"/>
                </a:solidFill>
                <a:latin typeface="Open Sans"/>
                <a:ea typeface="Open Sans"/>
                <a:cs typeface="Open Sans"/>
                <a:sym typeface="Open Sans"/>
              </a:rPr>
              <a:t> Exemplo: servidores concursados da União, estados ou municípios.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028700" y="962025"/>
            <a:ext cx="16230600" cy="5380990"/>
          </a:xfrm>
          <a:prstGeom prst="rect">
            <a:avLst/>
          </a:prstGeom>
        </p:spPr>
        <p:txBody>
          <a:bodyPr anchor="t" rtlCol="false" tIns="0" lIns="0" bIns="0" rIns="0">
            <a:spAutoFit/>
          </a:bodyPr>
          <a:lstStyle/>
          <a:p>
            <a:pPr algn="l">
              <a:lnSpc>
                <a:spcPts val="4759"/>
              </a:lnSpc>
              <a:spcBef>
                <a:spcPct val="0"/>
              </a:spcBef>
            </a:pPr>
            <a:r>
              <a:rPr lang="en-US" b="true" sz="3399">
                <a:solidFill>
                  <a:srgbClr val="000000"/>
                </a:solidFill>
                <a:latin typeface="Open Sans Bold"/>
                <a:ea typeface="Open Sans Bold"/>
                <a:cs typeface="Open Sans Bold"/>
                <a:sym typeface="Open Sans Bold"/>
              </a:rPr>
              <a:t>Servidor público</a:t>
            </a:r>
            <a:r>
              <a:rPr lang="en-US" sz="3399">
                <a:solidFill>
                  <a:srgbClr val="000000"/>
                </a:solidFill>
                <a:latin typeface="Open Sans"/>
                <a:ea typeface="Open Sans"/>
                <a:cs typeface="Open Sans"/>
                <a:sym typeface="Open Sans"/>
              </a:rPr>
              <a:t> -  </a:t>
            </a:r>
            <a:r>
              <a:rPr lang="en-US" sz="3399">
                <a:solidFill>
                  <a:srgbClr val="000000"/>
                </a:solidFill>
                <a:latin typeface="Open Sans"/>
                <a:ea typeface="Open Sans"/>
                <a:cs typeface="Open Sans"/>
                <a:sym typeface="Open Sans"/>
              </a:rPr>
              <a:t>É o termo atual e mais abrangente para designar quem ocupa cargo público (efetivo ou em comissão), sob regime estatutário.</a:t>
            </a:r>
          </a:p>
          <a:p>
            <a:pPr algn="l">
              <a:lnSpc>
                <a:spcPts val="4759"/>
              </a:lnSpc>
              <a:spcBef>
                <a:spcPct val="0"/>
              </a:spcBef>
            </a:pPr>
          </a:p>
          <a:p>
            <a:pPr algn="l">
              <a:lnSpc>
                <a:spcPts val="4759"/>
              </a:lnSpc>
              <a:spcBef>
                <a:spcPct val="0"/>
              </a:spcBef>
            </a:pPr>
            <a:r>
              <a:rPr lang="en-US" sz="3399">
                <a:solidFill>
                  <a:srgbClr val="000000"/>
                </a:solidFill>
                <a:latin typeface="Open Sans"/>
                <a:ea typeface="Open Sans"/>
                <a:cs typeface="Open Sans"/>
                <a:sym typeface="Open Sans"/>
              </a:rPr>
              <a:t> Vinculado diretamente à Administração Pública (União, Estados, DF ou Municípios).</a:t>
            </a:r>
          </a:p>
          <a:p>
            <a:pPr algn="l">
              <a:lnSpc>
                <a:spcPts val="4759"/>
              </a:lnSpc>
              <a:spcBef>
                <a:spcPct val="0"/>
              </a:spcBef>
            </a:pPr>
          </a:p>
          <a:p>
            <a:pPr algn="l">
              <a:lnSpc>
                <a:spcPts val="4759"/>
              </a:lnSpc>
              <a:spcBef>
                <a:spcPct val="0"/>
              </a:spcBef>
            </a:pPr>
            <a:r>
              <a:rPr lang="en-US" sz="3399">
                <a:solidFill>
                  <a:srgbClr val="000000"/>
                </a:solidFill>
                <a:latin typeface="Open Sans"/>
                <a:ea typeface="Open Sans"/>
                <a:cs typeface="Open Sans"/>
                <a:sym typeface="Open Sans"/>
              </a:rPr>
              <a:t>  Possui direitos e deveres fixados em lei específica.</a:t>
            </a:r>
          </a:p>
          <a:p>
            <a:pPr algn="l">
              <a:lnSpc>
                <a:spcPts val="4759"/>
              </a:lnSpc>
              <a:spcBef>
                <a:spcPct val="0"/>
              </a:spcBef>
            </a:pPr>
          </a:p>
          <a:p>
            <a:pPr algn="l">
              <a:lnSpc>
                <a:spcPts val="4759"/>
              </a:lnSpc>
              <a:spcBef>
                <a:spcPct val="0"/>
              </a:spcBef>
            </a:pPr>
            <a:r>
              <a:rPr lang="en-US" sz="3399">
                <a:solidFill>
                  <a:srgbClr val="000000"/>
                </a:solidFill>
                <a:latin typeface="Open Sans"/>
                <a:ea typeface="Open Sans"/>
                <a:cs typeface="Open Sans"/>
                <a:sym typeface="Open Sans"/>
              </a:rPr>
              <a:t> </a:t>
            </a:r>
            <a:r>
              <a:rPr lang="en-US" sz="3399">
                <a:solidFill>
                  <a:srgbClr val="1A5B95"/>
                </a:solidFill>
                <a:latin typeface="Open Sans"/>
                <a:ea typeface="Open Sans"/>
                <a:cs typeface="Open Sans"/>
                <a:sym typeface="Open Sans"/>
              </a:rPr>
              <a:t>Exemplo: professores de escola pública, policiais civis, auditores fiscais etc.</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028700" y="962025"/>
            <a:ext cx="16230600" cy="4780915"/>
          </a:xfrm>
          <a:prstGeom prst="rect">
            <a:avLst/>
          </a:prstGeom>
        </p:spPr>
        <p:txBody>
          <a:bodyPr anchor="t" rtlCol="false" tIns="0" lIns="0" bIns="0" rIns="0">
            <a:spAutoFit/>
          </a:bodyPr>
          <a:lstStyle/>
          <a:p>
            <a:pPr algn="just">
              <a:lnSpc>
                <a:spcPts val="4759"/>
              </a:lnSpc>
              <a:spcBef>
                <a:spcPct val="0"/>
              </a:spcBef>
            </a:pPr>
            <a:r>
              <a:rPr lang="en-US" b="true" sz="3399">
                <a:solidFill>
                  <a:srgbClr val="000000"/>
                </a:solidFill>
                <a:latin typeface="Open Sans Bold"/>
                <a:ea typeface="Open Sans Bold"/>
                <a:cs typeface="Open Sans Bold"/>
                <a:sym typeface="Open Sans Bold"/>
              </a:rPr>
              <a:t>Servidores Estatutários -</a:t>
            </a:r>
            <a:r>
              <a:rPr lang="en-US" sz="3399">
                <a:solidFill>
                  <a:srgbClr val="000000"/>
                </a:solidFill>
                <a:latin typeface="Open Sans"/>
                <a:ea typeface="Open Sans"/>
                <a:cs typeface="Open Sans"/>
                <a:sym typeface="Open Sans"/>
              </a:rPr>
              <a:t>  São os ocupantes de cargos públicos efetivos ou em comissão, vinculados diretamente à Administração Direta, autárquica ou fundacional de direito público.</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O vínculo é legal e estatutário, ou seja, é regido por um estatuto próprio.</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Não têm contrato de trabalho, mas sim nomeação por ato administrativo e estabilidade após 3 anos de efetivo exercício.</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028700" y="1099192"/>
            <a:ext cx="16230600" cy="5380990"/>
          </a:xfrm>
          <a:prstGeom prst="rect">
            <a:avLst/>
          </a:prstGeom>
        </p:spPr>
        <p:txBody>
          <a:bodyPr anchor="t" rtlCol="false" tIns="0" lIns="0" bIns="0" rIns="0">
            <a:spAutoFit/>
          </a:bodyPr>
          <a:lstStyle/>
          <a:p>
            <a:pPr algn="just">
              <a:lnSpc>
                <a:spcPts val="4759"/>
              </a:lnSpc>
              <a:spcBef>
                <a:spcPct val="0"/>
              </a:spcBef>
            </a:pPr>
            <a:r>
              <a:rPr lang="en-US" b="true" sz="3399">
                <a:solidFill>
                  <a:srgbClr val="000000"/>
                </a:solidFill>
                <a:latin typeface="Open Sans Bold"/>
                <a:ea typeface="Open Sans Bold"/>
                <a:cs typeface="Open Sans Bold"/>
                <a:sym typeface="Open Sans Bold"/>
              </a:rPr>
              <a:t>Servidores Celetistas (Empregados Públicos) -</a:t>
            </a:r>
            <a:r>
              <a:rPr lang="en-US" sz="3399">
                <a:solidFill>
                  <a:srgbClr val="000000"/>
                </a:solidFill>
                <a:latin typeface="Open Sans"/>
                <a:ea typeface="Open Sans"/>
                <a:cs typeface="Open Sans"/>
                <a:sym typeface="Open Sans"/>
              </a:rPr>
              <a:t> São os que trabalham em empresas públicas, sociedades de economia mista ou fundações de direito privado.</a:t>
            </a:r>
          </a:p>
          <a:p>
            <a:pPr algn="just">
              <a:lnSpc>
                <a:spcPts val="4759"/>
              </a:lnSpc>
              <a:spcBef>
                <a:spcPct val="0"/>
              </a:spcBef>
            </a:pPr>
          </a:p>
          <a:p>
            <a:pPr algn="just">
              <a:lnSpc>
                <a:spcPts val="4759"/>
              </a:lnSpc>
              <a:spcBef>
                <a:spcPct val="0"/>
              </a:spcBef>
            </a:pPr>
            <a:r>
              <a:rPr lang="en-US" sz="3399">
                <a:solidFill>
                  <a:srgbClr val="000000"/>
                </a:solidFill>
                <a:latin typeface="Open Sans"/>
                <a:ea typeface="Open Sans"/>
                <a:cs typeface="Open Sans"/>
                <a:sym typeface="Open Sans"/>
              </a:rPr>
              <a:t>O vínculo é contratual, regido pela CLT (Consolidação das Leis do Trabalho).</a:t>
            </a:r>
          </a:p>
          <a:p>
            <a:pPr algn="just">
              <a:lnSpc>
                <a:spcPts val="4759"/>
              </a:lnSpc>
              <a:spcBef>
                <a:spcPct val="0"/>
              </a:spcBef>
            </a:pPr>
            <a:r>
              <a:rPr lang="en-US" sz="3399">
                <a:solidFill>
                  <a:srgbClr val="000000"/>
                </a:solidFill>
                <a:latin typeface="Open Sans"/>
                <a:ea typeface="Open Sans"/>
                <a:cs typeface="Open Sans"/>
                <a:sym typeface="Open Sans"/>
              </a:rPr>
              <a:t>Embora façam concurso público, não têm estabilidade, podendo ser dispensados conforme regras da CLT.</a:t>
            </a:r>
          </a:p>
          <a:p>
            <a:pPr algn="just">
              <a:lnSpc>
                <a:spcPts val="4759"/>
              </a:lnSpc>
              <a:spcBef>
                <a:spcPct val="0"/>
              </a:spcBef>
            </a:pPr>
          </a:p>
          <a:p>
            <a:pPr algn="just">
              <a:lnSpc>
                <a:spcPts val="4759"/>
              </a:lnSpc>
              <a:spcBef>
                <a:spcPct val="0"/>
              </a:spcBef>
            </a:pPr>
            <a:r>
              <a:rPr lang="en-US" sz="3399">
                <a:solidFill>
                  <a:srgbClr val="1A5B95"/>
                </a:solidFill>
                <a:latin typeface="Open Sans"/>
                <a:ea typeface="Open Sans"/>
                <a:cs typeface="Open Sans"/>
                <a:sym typeface="Open Sans"/>
              </a:rPr>
              <a:t>Exemplo: empregados da Petrobras, Caixa Econômica Federal, Correios.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DAG2kDTkC5o</dc:identifier>
  <dcterms:modified xsi:type="dcterms:W3CDTF">2011-08-01T06:04:30Z</dcterms:modified>
  <cp:revision>1</cp:revision>
  <dc:title>Servidores Públicos: Conceituação e Regramento</dc:title>
</cp:coreProperties>
</file>